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334" r:id="rId2"/>
    <p:sldId id="358" r:id="rId3"/>
    <p:sldId id="335" r:id="rId4"/>
    <p:sldId id="336" r:id="rId5"/>
    <p:sldId id="337" r:id="rId6"/>
    <p:sldId id="338" r:id="rId7"/>
    <p:sldId id="339" r:id="rId8"/>
    <p:sldId id="341" r:id="rId9"/>
    <p:sldId id="342" r:id="rId10"/>
    <p:sldId id="265" r:id="rId11"/>
    <p:sldId id="323" r:id="rId12"/>
    <p:sldId id="325" r:id="rId13"/>
    <p:sldId id="266" r:id="rId14"/>
    <p:sldId id="269" r:id="rId15"/>
    <p:sldId id="270" r:id="rId16"/>
    <p:sldId id="271" r:id="rId17"/>
    <p:sldId id="272" r:id="rId18"/>
    <p:sldId id="275" r:id="rId19"/>
    <p:sldId id="276" r:id="rId20"/>
    <p:sldId id="277" r:id="rId21"/>
    <p:sldId id="279" r:id="rId22"/>
    <p:sldId id="280" r:id="rId23"/>
    <p:sldId id="282" r:id="rId24"/>
    <p:sldId id="283" r:id="rId25"/>
    <p:sldId id="286" r:id="rId26"/>
    <p:sldId id="287" r:id="rId27"/>
    <p:sldId id="284" r:id="rId28"/>
    <p:sldId id="285" r:id="rId29"/>
    <p:sldId id="290" r:id="rId30"/>
    <p:sldId id="292" r:id="rId31"/>
    <p:sldId id="291" r:id="rId32"/>
    <p:sldId id="349" r:id="rId33"/>
    <p:sldId id="351" r:id="rId34"/>
    <p:sldId id="289" r:id="rId35"/>
    <p:sldId id="295" r:id="rId36"/>
    <p:sldId id="352" r:id="rId37"/>
    <p:sldId id="294" r:id="rId38"/>
    <p:sldId id="353" r:id="rId39"/>
    <p:sldId id="299" r:id="rId40"/>
    <p:sldId id="303" r:id="rId41"/>
    <p:sldId id="343" r:id="rId42"/>
    <p:sldId id="301" r:id="rId43"/>
    <p:sldId id="304" r:id="rId44"/>
    <p:sldId id="326" r:id="rId45"/>
    <p:sldId id="327" r:id="rId46"/>
    <p:sldId id="305" r:id="rId47"/>
    <p:sldId id="312" r:id="rId48"/>
    <p:sldId id="314" r:id="rId49"/>
    <p:sldId id="311" r:id="rId50"/>
    <p:sldId id="313" r:id="rId51"/>
    <p:sldId id="315" r:id="rId52"/>
    <p:sldId id="316" r:id="rId53"/>
    <p:sldId id="317" r:id="rId54"/>
    <p:sldId id="354" r:id="rId55"/>
    <p:sldId id="355" r:id="rId56"/>
    <p:sldId id="356" r:id="rId57"/>
    <p:sldId id="318" r:id="rId58"/>
    <p:sldId id="319" r:id="rId59"/>
    <p:sldId id="320" r:id="rId60"/>
    <p:sldId id="321" r:id="rId61"/>
    <p:sldId id="328" r:id="rId62"/>
    <p:sldId id="331" r:id="rId63"/>
    <p:sldId id="332" r:id="rId64"/>
    <p:sldId id="322" r:id="rId65"/>
    <p:sldId id="333" r:id="rId66"/>
    <p:sldId id="359" r:id="rId67"/>
    <p:sldId id="361" r:id="rId68"/>
    <p:sldId id="360" r:id="rId69"/>
  </p:sldIdLst>
  <p:sldSz cx="9144000" cy="6858000" type="screen4x3"/>
  <p:notesSz cx="6805613"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29" autoAdjust="0"/>
    <p:restoredTop sz="94660"/>
  </p:normalViewPr>
  <p:slideViewPr>
    <p:cSldViewPr>
      <p:cViewPr varScale="1">
        <p:scale>
          <a:sx n="48" d="100"/>
          <a:sy n="48" d="100"/>
        </p:scale>
        <p:origin x="1200" y="28"/>
      </p:cViewPr>
      <p:guideLst>
        <p:guide orient="horz" pos="2160"/>
        <p:guide pos="2880"/>
      </p:guideLst>
    </p:cSldViewPr>
  </p:slideViewPr>
  <p:notesTextViewPr>
    <p:cViewPr>
      <p:scale>
        <a:sx n="1" d="1"/>
        <a:sy n="1" d="1"/>
      </p:scale>
      <p:origin x="0" y="0"/>
    </p:cViewPr>
  </p:notesTextViewPr>
  <p:sorterViewPr>
    <p:cViewPr>
      <p:scale>
        <a:sx n="100" d="100"/>
        <a:sy n="100" d="100"/>
      </p:scale>
      <p:origin x="0" y="-186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4450" y="0"/>
            <a:ext cx="2949575" cy="496888"/>
          </a:xfrm>
          <a:prstGeom prst="rect">
            <a:avLst/>
          </a:prstGeom>
        </p:spPr>
        <p:txBody>
          <a:bodyPr vert="horz" lIns="91440" tIns="45720" rIns="91440" bIns="45720" rtlCol="0"/>
          <a:lstStyle>
            <a:lvl1pPr algn="r">
              <a:defRPr sz="1200"/>
            </a:lvl1pPr>
          </a:lstStyle>
          <a:p>
            <a:fld id="{5622B8EA-F50A-424A-A149-A09F7EACEB62}" type="datetimeFigureOut">
              <a:rPr lang="zh-TW" altLang="en-US" smtClean="0"/>
              <a:t>2016/8/16</a:t>
            </a:fld>
            <a:endParaRPr lang="zh-TW" altLang="en-US"/>
          </a:p>
        </p:txBody>
      </p:sp>
      <p:sp>
        <p:nvSpPr>
          <p:cNvPr id="4" name="投影片圖像版面配置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1038" y="4721225"/>
            <a:ext cx="5443537" cy="4471988"/>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a:defRPr sz="1200"/>
            </a:lvl1pPr>
          </a:lstStyle>
          <a:p>
            <a:fld id="{D71069FA-C728-4ABE-A477-86E30A728621}" type="slidenum">
              <a:rPr lang="zh-TW" altLang="en-US" smtClean="0"/>
              <a:t>‹#›</a:t>
            </a:fld>
            <a:endParaRPr lang="zh-TW" altLang="en-US"/>
          </a:p>
        </p:txBody>
      </p:sp>
    </p:spTree>
    <p:extLst>
      <p:ext uri="{BB962C8B-B14F-4D97-AF65-F5344CB8AC3E}">
        <p14:creationId xmlns:p14="http://schemas.microsoft.com/office/powerpoint/2010/main" val="4107625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02EEB3FA-984F-4B0F-9F4C-D1BBBB673D86}" type="datetime1">
              <a:rPr lang="zh-TW" altLang="en-US" smtClean="0"/>
              <a:t>2016/8/16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4036A0D-C5FF-472F-86C5-BABC523E211F}" type="slidenum">
              <a:rPr lang="zh-TW" altLang="en-US" smtClean="0"/>
              <a:t>‹#›</a:t>
            </a:fld>
            <a:endParaRPr lang="zh-TW" altLang="en-US"/>
          </a:p>
        </p:txBody>
      </p:sp>
    </p:spTree>
    <p:extLst>
      <p:ext uri="{BB962C8B-B14F-4D97-AF65-F5344CB8AC3E}">
        <p14:creationId xmlns:p14="http://schemas.microsoft.com/office/powerpoint/2010/main" val="1700954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68ECD896-6E5E-49D6-99FC-D9978606D75C}" type="datetime1">
              <a:rPr lang="zh-TW" altLang="en-US" smtClean="0"/>
              <a:t>2016/8/16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4036A0D-C5FF-472F-86C5-BABC523E211F}" type="slidenum">
              <a:rPr lang="zh-TW" altLang="en-US" smtClean="0"/>
              <a:t>‹#›</a:t>
            </a:fld>
            <a:endParaRPr lang="zh-TW" altLang="en-US"/>
          </a:p>
        </p:txBody>
      </p:sp>
    </p:spTree>
    <p:extLst>
      <p:ext uri="{BB962C8B-B14F-4D97-AF65-F5344CB8AC3E}">
        <p14:creationId xmlns:p14="http://schemas.microsoft.com/office/powerpoint/2010/main" val="200722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0EFD06B3-4BC2-47C8-8A52-9AB71A2DF396}" type="datetime1">
              <a:rPr lang="zh-TW" altLang="en-US" smtClean="0"/>
              <a:t>2016/8/16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4036A0D-C5FF-472F-86C5-BABC523E211F}" type="slidenum">
              <a:rPr lang="zh-TW" altLang="en-US" smtClean="0"/>
              <a:t>‹#›</a:t>
            </a:fld>
            <a:endParaRPr lang="zh-TW" altLang="en-US"/>
          </a:p>
        </p:txBody>
      </p:sp>
    </p:spTree>
    <p:extLst>
      <p:ext uri="{BB962C8B-B14F-4D97-AF65-F5344CB8AC3E}">
        <p14:creationId xmlns:p14="http://schemas.microsoft.com/office/powerpoint/2010/main" val="4164558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3B364105-D66E-4440-8315-BC7AF618DE4C}" type="datetime1">
              <a:rPr lang="zh-TW" altLang="en-US" smtClean="0"/>
              <a:t>2016/8/16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4036A0D-C5FF-472F-86C5-BABC523E211F}" type="slidenum">
              <a:rPr lang="zh-TW" altLang="en-US" smtClean="0"/>
              <a:t>‹#›</a:t>
            </a:fld>
            <a:endParaRPr lang="zh-TW" altLang="en-US"/>
          </a:p>
        </p:txBody>
      </p:sp>
    </p:spTree>
    <p:extLst>
      <p:ext uri="{BB962C8B-B14F-4D97-AF65-F5344CB8AC3E}">
        <p14:creationId xmlns:p14="http://schemas.microsoft.com/office/powerpoint/2010/main" val="2394627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B74BCF62-CC4F-4716-9511-E898F2B14F2E}" type="datetime1">
              <a:rPr lang="zh-TW" altLang="en-US" smtClean="0"/>
              <a:t>2016/8/16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4036A0D-C5FF-472F-86C5-BABC523E211F}" type="slidenum">
              <a:rPr lang="zh-TW" altLang="en-US" smtClean="0"/>
              <a:t>‹#›</a:t>
            </a:fld>
            <a:endParaRPr lang="zh-TW" altLang="en-US"/>
          </a:p>
        </p:txBody>
      </p:sp>
    </p:spTree>
    <p:extLst>
      <p:ext uri="{BB962C8B-B14F-4D97-AF65-F5344CB8AC3E}">
        <p14:creationId xmlns:p14="http://schemas.microsoft.com/office/powerpoint/2010/main" val="2010930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45FAFA87-7285-40CA-9915-7329D4F51892}" type="datetime1">
              <a:rPr lang="zh-TW" altLang="en-US" smtClean="0"/>
              <a:t>2016/8/16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4036A0D-C5FF-472F-86C5-BABC523E211F}" type="slidenum">
              <a:rPr lang="zh-TW" altLang="en-US" smtClean="0"/>
              <a:t>‹#›</a:t>
            </a:fld>
            <a:endParaRPr lang="zh-TW" altLang="en-US"/>
          </a:p>
        </p:txBody>
      </p:sp>
    </p:spTree>
    <p:extLst>
      <p:ext uri="{BB962C8B-B14F-4D97-AF65-F5344CB8AC3E}">
        <p14:creationId xmlns:p14="http://schemas.microsoft.com/office/powerpoint/2010/main" val="1119313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BF6139A5-0121-4080-9F45-EBDA38C7835D}" type="datetime1">
              <a:rPr lang="zh-TW" altLang="en-US" smtClean="0"/>
              <a:t>2016/8/16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C4036A0D-C5FF-472F-86C5-BABC523E211F}" type="slidenum">
              <a:rPr lang="zh-TW" altLang="en-US" smtClean="0"/>
              <a:t>‹#›</a:t>
            </a:fld>
            <a:endParaRPr lang="zh-TW" altLang="en-US"/>
          </a:p>
        </p:txBody>
      </p:sp>
    </p:spTree>
    <p:extLst>
      <p:ext uri="{BB962C8B-B14F-4D97-AF65-F5344CB8AC3E}">
        <p14:creationId xmlns:p14="http://schemas.microsoft.com/office/powerpoint/2010/main" val="2825289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172F3B2B-6159-48A1-89D0-23B553D7DFD8}" type="datetime1">
              <a:rPr lang="zh-TW" altLang="en-US" smtClean="0"/>
              <a:t>2016/8/16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C4036A0D-C5FF-472F-86C5-BABC523E211F}" type="slidenum">
              <a:rPr lang="zh-TW" altLang="en-US" smtClean="0"/>
              <a:t>‹#›</a:t>
            </a:fld>
            <a:endParaRPr lang="zh-TW" altLang="en-US"/>
          </a:p>
        </p:txBody>
      </p:sp>
    </p:spTree>
    <p:extLst>
      <p:ext uri="{BB962C8B-B14F-4D97-AF65-F5344CB8AC3E}">
        <p14:creationId xmlns:p14="http://schemas.microsoft.com/office/powerpoint/2010/main" val="3039301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4F78566-78A8-4C77-8AF3-5755E78E7A24}" type="datetime1">
              <a:rPr lang="zh-TW" altLang="en-US" smtClean="0"/>
              <a:t>2016/8/16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C4036A0D-C5FF-472F-86C5-BABC523E211F}" type="slidenum">
              <a:rPr lang="zh-TW" altLang="en-US" smtClean="0"/>
              <a:t>‹#›</a:t>
            </a:fld>
            <a:endParaRPr lang="zh-TW" altLang="en-US"/>
          </a:p>
        </p:txBody>
      </p:sp>
    </p:spTree>
    <p:extLst>
      <p:ext uri="{BB962C8B-B14F-4D97-AF65-F5344CB8AC3E}">
        <p14:creationId xmlns:p14="http://schemas.microsoft.com/office/powerpoint/2010/main" val="303306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2582EEC3-48BF-45C0-BCFC-9ED17F8E6DCE}" type="datetime1">
              <a:rPr lang="zh-TW" altLang="en-US" smtClean="0"/>
              <a:t>2016/8/16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4036A0D-C5FF-472F-86C5-BABC523E211F}" type="slidenum">
              <a:rPr lang="zh-TW" altLang="en-US" smtClean="0"/>
              <a:t>‹#›</a:t>
            </a:fld>
            <a:endParaRPr lang="zh-TW" altLang="en-US"/>
          </a:p>
        </p:txBody>
      </p:sp>
    </p:spTree>
    <p:extLst>
      <p:ext uri="{BB962C8B-B14F-4D97-AF65-F5344CB8AC3E}">
        <p14:creationId xmlns:p14="http://schemas.microsoft.com/office/powerpoint/2010/main" val="1875848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DDD0412F-D305-4EC4-BCE0-C3E661D8603D}" type="datetime1">
              <a:rPr lang="zh-TW" altLang="en-US" smtClean="0"/>
              <a:t>2016/8/16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4036A0D-C5FF-472F-86C5-BABC523E211F}" type="slidenum">
              <a:rPr lang="zh-TW" altLang="en-US" smtClean="0"/>
              <a:t>‹#›</a:t>
            </a:fld>
            <a:endParaRPr lang="zh-TW" altLang="en-US"/>
          </a:p>
        </p:txBody>
      </p:sp>
    </p:spTree>
    <p:extLst>
      <p:ext uri="{BB962C8B-B14F-4D97-AF65-F5344CB8AC3E}">
        <p14:creationId xmlns:p14="http://schemas.microsoft.com/office/powerpoint/2010/main" val="343526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263D47-D4CB-4627-9C3A-59F1381F0668}" type="datetime1">
              <a:rPr lang="zh-TW" altLang="en-US" smtClean="0"/>
              <a:t>2016/8/16</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36A0D-C5FF-472F-86C5-BABC523E211F}" type="slidenum">
              <a:rPr lang="zh-TW" altLang="en-US" smtClean="0"/>
              <a:t>‹#›</a:t>
            </a:fld>
            <a:endParaRPr lang="zh-TW" altLang="en-US"/>
          </a:p>
        </p:txBody>
      </p:sp>
    </p:spTree>
    <p:extLst>
      <p:ext uri="{BB962C8B-B14F-4D97-AF65-F5344CB8AC3E}">
        <p14:creationId xmlns:p14="http://schemas.microsoft.com/office/powerpoint/2010/main" val="477547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8.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2.emf"/></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5.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36.wmf"/></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a:t>Chapter 2 Hamiltonian cycles</a:t>
            </a:r>
            <a:endParaRPr lang="zh-TW" altLang="en-US" dirty="0"/>
          </a:p>
        </p:txBody>
      </p:sp>
      <p:sp>
        <p:nvSpPr>
          <p:cNvPr id="3" name="副標題 2"/>
          <p:cNvSpPr>
            <a:spLocks noGrp="1"/>
          </p:cNvSpPr>
          <p:nvPr>
            <p:ph type="subTitle"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C4036A0D-C5FF-472F-86C5-BABC523E211F}" type="slidenum">
              <a:rPr lang="zh-TW" altLang="en-US" smtClean="0"/>
              <a:t>1</a:t>
            </a:fld>
            <a:endParaRPr lang="zh-TW" altLang="en-US"/>
          </a:p>
        </p:txBody>
      </p:sp>
    </p:spTree>
    <p:extLst>
      <p:ext uri="{BB962C8B-B14F-4D97-AF65-F5344CB8AC3E}">
        <p14:creationId xmlns:p14="http://schemas.microsoft.com/office/powerpoint/2010/main" val="29968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457200" y="908721"/>
            <a:ext cx="8229600" cy="5040559"/>
          </a:xfrm>
        </p:spPr>
        <p:txBody>
          <a:bodyPr>
            <a:noAutofit/>
          </a:bodyPr>
          <a:lstStyle/>
          <a:p>
            <a:pPr algn="just"/>
            <a:r>
              <a:rPr lang="en-US" altLang="zh-TW" sz="2800" b="1" dirty="0">
                <a:solidFill>
                  <a:srgbClr val="FF0000"/>
                </a:solidFill>
              </a:rPr>
              <a:t>Non-Hamiltonian graphs</a:t>
            </a:r>
          </a:p>
          <a:p>
            <a:pPr algn="just"/>
            <a:endParaRPr lang="en-US" altLang="zh-TW" sz="2200" b="1" dirty="0"/>
          </a:p>
          <a:p>
            <a:pPr algn="just"/>
            <a:r>
              <a:rPr lang="en-US" altLang="zh-TW" sz="2200" b="1" dirty="0"/>
              <a:t>Theorem 2.1</a:t>
            </a:r>
            <a:r>
              <a:rPr lang="en-US" altLang="zh-TW" sz="2200" dirty="0"/>
              <a:t>. Every cycle of a bipartite graph traverses the same number of vertices of each color class. Moreover, it must traverse at least two vertices of each color. In particular, every Hamiltonian bipartite graph has an even number of vertices.</a:t>
            </a:r>
            <a:endParaRPr lang="zh-TW" altLang="en-US" sz="2200" dirty="0"/>
          </a:p>
        </p:txBody>
      </p:sp>
      <p:sp>
        <p:nvSpPr>
          <p:cNvPr id="3" name="投影片編號版面配置區 2"/>
          <p:cNvSpPr>
            <a:spLocks noGrp="1"/>
          </p:cNvSpPr>
          <p:nvPr>
            <p:ph type="sldNum" sz="quarter" idx="12"/>
          </p:nvPr>
        </p:nvSpPr>
        <p:spPr/>
        <p:txBody>
          <a:bodyPr/>
          <a:lstStyle/>
          <a:p>
            <a:fld id="{C4036A0D-C5FF-472F-86C5-BABC523E211F}" type="slidenum">
              <a:rPr lang="zh-TW" altLang="en-US" smtClean="0"/>
              <a:t>10</a:t>
            </a:fld>
            <a:endParaRPr lang="zh-TW" altLang="en-US"/>
          </a:p>
        </p:txBody>
      </p:sp>
    </p:spTree>
    <p:extLst>
      <p:ext uri="{BB962C8B-B14F-4D97-AF65-F5344CB8AC3E}">
        <p14:creationId xmlns:p14="http://schemas.microsoft.com/office/powerpoint/2010/main" val="4188565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457200" y="548680"/>
            <a:ext cx="8229600" cy="5577483"/>
          </a:xfrm>
        </p:spPr>
        <p:txBody>
          <a:bodyPr>
            <a:normAutofit/>
          </a:bodyPr>
          <a:lstStyle/>
          <a:p>
            <a:pPr algn="just"/>
            <a:endParaRPr lang="zh-TW" altLang="zh-TW" dirty="0"/>
          </a:p>
          <a:p>
            <a:pPr algn="just"/>
            <a:r>
              <a:rPr lang="en-US" altLang="zh-TW" b="1" dirty="0"/>
              <a:t>Theorem 2.2</a:t>
            </a:r>
            <a:r>
              <a:rPr lang="en-US" altLang="zh-TW" dirty="0"/>
              <a:t>. Let </a:t>
            </a:r>
            <a:r>
              <a:rPr lang="en-US" altLang="zh-TW" i="1" dirty="0"/>
              <a:t>S</a:t>
            </a:r>
            <a:r>
              <a:rPr lang="en-US" altLang="zh-TW" dirty="0"/>
              <a:t> be any vertex subset of a Hamiltonian graph </a:t>
            </a:r>
            <a:r>
              <a:rPr lang="en-US" altLang="zh-TW" i="1" dirty="0"/>
              <a:t>G</a:t>
            </a:r>
            <a:r>
              <a:rPr lang="en-US" altLang="zh-TW" dirty="0"/>
              <a:t>. Suppose that </a:t>
            </a:r>
            <a:r>
              <a:rPr lang="en-US" altLang="zh-TW" i="1" dirty="0"/>
              <a:t>S</a:t>
            </a:r>
            <a:r>
              <a:rPr lang="en-US" altLang="zh-TW" dirty="0"/>
              <a:t> has </a:t>
            </a:r>
            <a:r>
              <a:rPr lang="en-US" altLang="zh-TW" i="1" dirty="0"/>
              <a:t>s</a:t>
            </a:r>
            <a:r>
              <a:rPr lang="en-US" altLang="zh-TW" dirty="0"/>
              <a:t> elements. Then the graph obtained from </a:t>
            </a:r>
            <a:r>
              <a:rPr lang="en-US" altLang="zh-TW" i="1" dirty="0"/>
              <a:t>G</a:t>
            </a:r>
            <a:r>
              <a:rPr lang="en-US" altLang="zh-TW" dirty="0"/>
              <a:t> by deleting all the vertices of </a:t>
            </a:r>
            <a:r>
              <a:rPr lang="en-US" altLang="zh-TW" i="1" dirty="0"/>
              <a:t>S</a:t>
            </a:r>
            <a:r>
              <a:rPr lang="en-US" altLang="zh-TW" dirty="0"/>
              <a:t> has at most </a:t>
            </a:r>
            <a:r>
              <a:rPr lang="en-US" altLang="zh-TW" i="1" dirty="0"/>
              <a:t>s</a:t>
            </a:r>
            <a:r>
              <a:rPr lang="en-US" altLang="zh-TW" dirty="0"/>
              <a:t> connected components.</a:t>
            </a:r>
          </a:p>
        </p:txBody>
      </p:sp>
      <p:sp>
        <p:nvSpPr>
          <p:cNvPr id="4" name="投影片編號版面配置區 3"/>
          <p:cNvSpPr>
            <a:spLocks noGrp="1"/>
          </p:cNvSpPr>
          <p:nvPr>
            <p:ph type="sldNum" sz="quarter" idx="12"/>
          </p:nvPr>
        </p:nvSpPr>
        <p:spPr/>
        <p:txBody>
          <a:bodyPr/>
          <a:lstStyle/>
          <a:p>
            <a:fld id="{C4036A0D-C5FF-472F-86C5-BABC523E211F}" type="slidenum">
              <a:rPr lang="zh-TW" altLang="en-US" smtClean="0"/>
              <a:t>11</a:t>
            </a:fld>
            <a:endParaRPr lang="zh-TW" altLang="en-US"/>
          </a:p>
        </p:txBody>
      </p:sp>
    </p:spTree>
    <p:extLst>
      <p:ext uri="{BB962C8B-B14F-4D97-AF65-F5344CB8AC3E}">
        <p14:creationId xmlns:p14="http://schemas.microsoft.com/office/powerpoint/2010/main" val="2682736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C4036A0D-C5FF-472F-86C5-BABC523E211F}" type="slidenum">
              <a:rPr lang="zh-TW" altLang="en-US" smtClean="0"/>
              <a:t>12</a:t>
            </a:fld>
            <a:endParaRPr lang="zh-TW" altLang="en-US" dirty="0"/>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7643" y="965860"/>
            <a:ext cx="6857434" cy="4504572"/>
          </a:xfrm>
          <a:prstGeom prst="rect">
            <a:avLst/>
          </a:prstGeom>
        </p:spPr>
      </p:pic>
    </p:spTree>
    <p:extLst>
      <p:ext uri="{BB962C8B-B14F-4D97-AF65-F5344CB8AC3E}">
        <p14:creationId xmlns:p14="http://schemas.microsoft.com/office/powerpoint/2010/main" val="392096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467544" y="188641"/>
            <a:ext cx="8229600" cy="2304255"/>
          </a:xfrm>
        </p:spPr>
        <p:txBody>
          <a:bodyPr>
            <a:normAutofit/>
          </a:bodyPr>
          <a:lstStyle/>
          <a:p>
            <a:pPr algn="just"/>
            <a:r>
              <a:rPr lang="en-US" altLang="zh-TW" sz="2200" dirty="0"/>
              <a:t>Puzzles</a:t>
            </a:r>
            <a:endParaRPr lang="zh-TW" altLang="en-US" sz="2200" dirty="0"/>
          </a:p>
        </p:txBody>
      </p:sp>
      <p:graphicFrame>
        <p:nvGraphicFramePr>
          <p:cNvPr id="3" name="物件 2"/>
          <p:cNvGraphicFramePr>
            <a:graphicFrameLocks noChangeAspect="1"/>
          </p:cNvGraphicFramePr>
          <p:nvPr>
            <p:extLst>
              <p:ext uri="{D42A27DB-BD31-4B8C-83A1-F6EECF244321}">
                <p14:modId xmlns:p14="http://schemas.microsoft.com/office/powerpoint/2010/main" val="2434679991"/>
              </p:ext>
            </p:extLst>
          </p:nvPr>
        </p:nvGraphicFramePr>
        <p:xfrm>
          <a:off x="2069207" y="2492896"/>
          <a:ext cx="5005586" cy="3649905"/>
        </p:xfrm>
        <a:graphic>
          <a:graphicData uri="http://schemas.openxmlformats.org/presentationml/2006/ole">
            <mc:AlternateContent xmlns:mc="http://schemas.openxmlformats.org/markup-compatibility/2006">
              <mc:Choice xmlns:v="urn:schemas-microsoft-com:vml" Requires="v">
                <p:oleObj spid="_x0000_s7310" r:id="rId3" imgW="5063760" imgH="3692160" progId="">
                  <p:embed/>
                </p:oleObj>
              </mc:Choice>
              <mc:Fallback>
                <p:oleObj r:id="rId3" imgW="5063760" imgH="369216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9207" y="2492896"/>
                        <a:ext cx="5005586" cy="3649905"/>
                      </a:xfrm>
                      <a:prstGeom prst="rect">
                        <a:avLst/>
                      </a:prstGeom>
                      <a:noFill/>
                    </p:spPr>
                  </p:pic>
                </p:oleObj>
              </mc:Fallback>
            </mc:AlternateContent>
          </a:graphicData>
        </a:graphic>
      </p:graphicFrame>
      <p:sp>
        <p:nvSpPr>
          <p:cNvPr id="5" name="投影片編號版面配置區 4"/>
          <p:cNvSpPr>
            <a:spLocks noGrp="1"/>
          </p:cNvSpPr>
          <p:nvPr>
            <p:ph type="sldNum" sz="quarter" idx="12"/>
          </p:nvPr>
        </p:nvSpPr>
        <p:spPr/>
        <p:txBody>
          <a:bodyPr/>
          <a:lstStyle/>
          <a:p>
            <a:fld id="{C4036A0D-C5FF-472F-86C5-BABC523E211F}" type="slidenum">
              <a:rPr lang="zh-TW" altLang="en-US" smtClean="0"/>
              <a:t>13</a:t>
            </a:fld>
            <a:endParaRPr lang="zh-TW" altLang="en-US" dirty="0"/>
          </a:p>
        </p:txBody>
      </p:sp>
    </p:spTree>
    <p:extLst>
      <p:ext uri="{BB962C8B-B14F-4D97-AF65-F5344CB8AC3E}">
        <p14:creationId xmlns:p14="http://schemas.microsoft.com/office/powerpoint/2010/main" val="3594906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物件 2"/>
          <p:cNvGraphicFramePr>
            <a:graphicFrameLocks noChangeAspect="1"/>
          </p:cNvGraphicFramePr>
          <p:nvPr>
            <p:extLst>
              <p:ext uri="{D42A27DB-BD31-4B8C-83A1-F6EECF244321}">
                <p14:modId xmlns:p14="http://schemas.microsoft.com/office/powerpoint/2010/main" val="673874991"/>
              </p:ext>
            </p:extLst>
          </p:nvPr>
        </p:nvGraphicFramePr>
        <p:xfrm>
          <a:off x="2123728" y="1161356"/>
          <a:ext cx="4896544" cy="4896544"/>
        </p:xfrm>
        <a:graphic>
          <a:graphicData uri="http://schemas.openxmlformats.org/presentationml/2006/ole">
            <mc:AlternateContent xmlns:mc="http://schemas.openxmlformats.org/markup-compatibility/2006">
              <mc:Choice xmlns:v="urn:schemas-microsoft-com:vml" Requires="v">
                <p:oleObj spid="_x0000_s8331" r:id="rId3" imgW="3692160" imgH="3692160" progId="">
                  <p:embed/>
                </p:oleObj>
              </mc:Choice>
              <mc:Fallback>
                <p:oleObj r:id="rId3" imgW="3692160" imgH="369216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1161356"/>
                        <a:ext cx="4896544" cy="4896544"/>
                      </a:xfrm>
                      <a:prstGeom prst="rect">
                        <a:avLst/>
                      </a:prstGeom>
                      <a:noFill/>
                    </p:spPr>
                  </p:pic>
                </p:oleObj>
              </mc:Fallback>
            </mc:AlternateContent>
          </a:graphicData>
        </a:graphic>
      </p:graphicFrame>
      <p:sp>
        <p:nvSpPr>
          <p:cNvPr id="5" name="投影片編號版面配置區 4"/>
          <p:cNvSpPr>
            <a:spLocks noGrp="1"/>
          </p:cNvSpPr>
          <p:nvPr>
            <p:ph type="sldNum" sz="quarter" idx="12"/>
          </p:nvPr>
        </p:nvSpPr>
        <p:spPr/>
        <p:txBody>
          <a:bodyPr/>
          <a:lstStyle/>
          <a:p>
            <a:fld id="{C4036A0D-C5FF-472F-86C5-BABC523E211F}" type="slidenum">
              <a:rPr lang="zh-TW" altLang="en-US" smtClean="0"/>
              <a:t>14</a:t>
            </a:fld>
            <a:endParaRPr lang="zh-TW" altLang="en-US" dirty="0"/>
          </a:p>
        </p:txBody>
      </p:sp>
    </p:spTree>
    <p:extLst>
      <p:ext uri="{BB962C8B-B14F-4D97-AF65-F5344CB8AC3E}">
        <p14:creationId xmlns:p14="http://schemas.microsoft.com/office/powerpoint/2010/main" val="35619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C4036A0D-C5FF-472F-86C5-BABC523E211F}" type="slidenum">
              <a:rPr lang="zh-TW" altLang="en-US" smtClean="0"/>
              <a:t>15</a:t>
            </a:fld>
            <a:endParaRPr lang="zh-TW" altLang="en-US"/>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466" y="1357185"/>
            <a:ext cx="7217068" cy="4943448"/>
          </a:xfrm>
          <a:prstGeom prst="rect">
            <a:avLst/>
          </a:prstGeom>
        </p:spPr>
      </p:pic>
    </p:spTree>
    <p:extLst>
      <p:ext uri="{BB962C8B-B14F-4D97-AF65-F5344CB8AC3E}">
        <p14:creationId xmlns:p14="http://schemas.microsoft.com/office/powerpoint/2010/main" val="855866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C4036A0D-C5FF-472F-86C5-BABC523E211F}" type="slidenum">
              <a:rPr lang="zh-TW" altLang="en-US" smtClean="0"/>
              <a:t>16</a:t>
            </a:fld>
            <a:endParaRPr lang="zh-TW" altLang="en-US"/>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868" y="497066"/>
            <a:ext cx="8442263" cy="5863868"/>
          </a:xfrm>
          <a:prstGeom prst="rect">
            <a:avLst/>
          </a:prstGeom>
        </p:spPr>
      </p:pic>
    </p:spTree>
    <p:extLst>
      <p:ext uri="{BB962C8B-B14F-4D97-AF65-F5344CB8AC3E}">
        <p14:creationId xmlns:p14="http://schemas.microsoft.com/office/powerpoint/2010/main" val="4027713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C4036A0D-C5FF-472F-86C5-BABC523E211F}" type="slidenum">
              <a:rPr lang="zh-TW" altLang="en-US" smtClean="0"/>
              <a:t>17</a:t>
            </a:fld>
            <a:endParaRPr lang="zh-TW" altLang="en-US"/>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721" y="908720"/>
            <a:ext cx="8588555" cy="5516424"/>
          </a:xfrm>
          <a:prstGeom prst="rect">
            <a:avLst/>
          </a:prstGeom>
        </p:spPr>
      </p:pic>
    </p:spTree>
    <p:extLst>
      <p:ext uri="{BB962C8B-B14F-4D97-AF65-F5344CB8AC3E}">
        <p14:creationId xmlns:p14="http://schemas.microsoft.com/office/powerpoint/2010/main" val="2531028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C4036A0D-C5FF-472F-86C5-BABC523E211F}" type="slidenum">
              <a:rPr lang="zh-TW" altLang="en-US" smtClean="0"/>
              <a:t>18</a:t>
            </a:fld>
            <a:endParaRPr lang="zh-TW" altLang="en-US"/>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412776"/>
            <a:ext cx="6924484" cy="4596004"/>
          </a:xfrm>
          <a:prstGeom prst="rect">
            <a:avLst/>
          </a:prstGeom>
        </p:spPr>
      </p:pic>
    </p:spTree>
    <p:extLst>
      <p:ext uri="{BB962C8B-B14F-4D97-AF65-F5344CB8AC3E}">
        <p14:creationId xmlns:p14="http://schemas.microsoft.com/office/powerpoint/2010/main" val="1179699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C4036A0D-C5FF-472F-86C5-BABC523E211F}" type="slidenum">
              <a:rPr lang="zh-TW" altLang="en-US" smtClean="0"/>
              <a:t>19</a:t>
            </a:fld>
            <a:endParaRPr lang="zh-TW" altLang="en-US"/>
          </a:p>
        </p:txBody>
      </p:sp>
      <p:pic>
        <p:nvPicPr>
          <p:cNvPr id="8" name="圖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993" y="1758834"/>
            <a:ext cx="6211311" cy="3340332"/>
          </a:xfrm>
          <a:prstGeom prst="rect">
            <a:avLst/>
          </a:prstGeom>
        </p:spPr>
      </p:pic>
    </p:spTree>
    <p:extLst>
      <p:ext uri="{BB962C8B-B14F-4D97-AF65-F5344CB8AC3E}">
        <p14:creationId xmlns:p14="http://schemas.microsoft.com/office/powerpoint/2010/main" val="965279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Commercial or not commercial</a:t>
            </a:r>
            <a:endParaRPr lang="zh-TW" altLang="en-US" dirty="0"/>
          </a:p>
        </p:txBody>
      </p:sp>
      <p:sp>
        <p:nvSpPr>
          <p:cNvPr id="3" name="內容版面配置區 2"/>
          <p:cNvSpPr>
            <a:spLocks noGrp="1"/>
          </p:cNvSpPr>
          <p:nvPr>
            <p:ph idx="1"/>
          </p:nvPr>
        </p:nvSpPr>
        <p:spPr/>
        <p:txBody>
          <a:bodyPr/>
          <a:lstStyle/>
          <a:p>
            <a:r>
              <a:rPr lang="en-US" altLang="zh-TW" dirty="0"/>
              <a:t>Finger Mathematics:  Study mathematics with our fingers</a:t>
            </a:r>
          </a:p>
          <a:p>
            <a:endParaRPr lang="en-US" altLang="zh-TW" dirty="0"/>
          </a:p>
          <a:p>
            <a:r>
              <a:rPr lang="en-US" altLang="zh-TW" dirty="0"/>
              <a:t>Keep the question in mind:  Who is the reader?</a:t>
            </a:r>
            <a:endParaRPr lang="zh-TW" altLang="en-US" dirty="0"/>
          </a:p>
        </p:txBody>
      </p:sp>
      <p:sp>
        <p:nvSpPr>
          <p:cNvPr id="4" name="投影片編號版面配置區 3"/>
          <p:cNvSpPr>
            <a:spLocks noGrp="1"/>
          </p:cNvSpPr>
          <p:nvPr>
            <p:ph type="sldNum" sz="quarter" idx="12"/>
          </p:nvPr>
        </p:nvSpPr>
        <p:spPr/>
        <p:txBody>
          <a:bodyPr/>
          <a:lstStyle/>
          <a:p>
            <a:fld id="{C4036A0D-C5FF-472F-86C5-BABC523E211F}" type="slidenum">
              <a:rPr lang="zh-TW" altLang="en-US" smtClean="0"/>
              <a:t>2</a:t>
            </a:fld>
            <a:endParaRPr lang="zh-TW" altLang="en-US"/>
          </a:p>
        </p:txBody>
      </p:sp>
    </p:spTree>
    <p:extLst>
      <p:ext uri="{BB962C8B-B14F-4D97-AF65-F5344CB8AC3E}">
        <p14:creationId xmlns:p14="http://schemas.microsoft.com/office/powerpoint/2010/main" val="2246277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683568" y="502267"/>
            <a:ext cx="1328505" cy="369332"/>
          </a:xfrm>
          <a:prstGeom prst="rect">
            <a:avLst/>
          </a:prstGeom>
          <a:noFill/>
        </p:spPr>
        <p:txBody>
          <a:bodyPr wrap="none" rtlCol="0">
            <a:spAutoFit/>
          </a:bodyPr>
          <a:lstStyle/>
          <a:p>
            <a:r>
              <a:rPr lang="en-US" altLang="zh-TW" dirty="0"/>
              <a:t>Tait coloring</a:t>
            </a:r>
            <a:endParaRPr lang="zh-TW" altLang="en-US" dirty="0">
              <a:solidFill>
                <a:srgbClr val="FF0000"/>
              </a:solidFill>
            </a:endParaRPr>
          </a:p>
        </p:txBody>
      </p:sp>
      <p:sp>
        <p:nvSpPr>
          <p:cNvPr id="7" name="投影片編號版面配置區 6"/>
          <p:cNvSpPr>
            <a:spLocks noGrp="1"/>
          </p:cNvSpPr>
          <p:nvPr>
            <p:ph type="sldNum" sz="quarter" idx="12"/>
          </p:nvPr>
        </p:nvSpPr>
        <p:spPr/>
        <p:txBody>
          <a:bodyPr/>
          <a:lstStyle/>
          <a:p>
            <a:fld id="{C4036A0D-C5FF-472F-86C5-BABC523E211F}" type="slidenum">
              <a:rPr lang="zh-TW" altLang="en-US" smtClean="0"/>
              <a:t>20</a:t>
            </a:fld>
            <a:endParaRPr lang="zh-TW" altLang="en-US"/>
          </a:p>
        </p:txBody>
      </p:sp>
      <p:pic>
        <p:nvPicPr>
          <p:cNvPr id="8" name="圖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7820" y="344458"/>
            <a:ext cx="6558754" cy="6034542"/>
          </a:xfrm>
          <a:prstGeom prst="rect">
            <a:avLst/>
          </a:prstGeom>
        </p:spPr>
      </p:pic>
    </p:spTree>
    <p:extLst>
      <p:ext uri="{BB962C8B-B14F-4D97-AF65-F5344CB8AC3E}">
        <p14:creationId xmlns:p14="http://schemas.microsoft.com/office/powerpoint/2010/main" val="1652969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332118"/>
            <a:ext cx="7534034" cy="6046733"/>
          </a:xfrm>
          <a:prstGeom prst="rect">
            <a:avLst/>
          </a:prstGeom>
        </p:spPr>
      </p:pic>
      <p:sp>
        <p:nvSpPr>
          <p:cNvPr id="5" name="投影片編號版面配置區 4"/>
          <p:cNvSpPr>
            <a:spLocks noGrp="1"/>
          </p:cNvSpPr>
          <p:nvPr>
            <p:ph type="sldNum" sz="quarter" idx="12"/>
          </p:nvPr>
        </p:nvSpPr>
        <p:spPr/>
        <p:txBody>
          <a:bodyPr/>
          <a:lstStyle/>
          <a:p>
            <a:fld id="{C4036A0D-C5FF-472F-86C5-BABC523E211F}" type="slidenum">
              <a:rPr lang="zh-TW" altLang="en-US" smtClean="0"/>
              <a:t>21</a:t>
            </a:fld>
            <a:endParaRPr lang="zh-TW" altLang="en-US"/>
          </a:p>
        </p:txBody>
      </p:sp>
    </p:spTree>
    <p:extLst>
      <p:ext uri="{BB962C8B-B14F-4D97-AF65-F5344CB8AC3E}">
        <p14:creationId xmlns:p14="http://schemas.microsoft.com/office/powerpoint/2010/main" val="345496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C4036A0D-C5FF-472F-86C5-BABC523E211F}" type="slidenum">
              <a:rPr lang="zh-TW" altLang="en-US" smtClean="0"/>
              <a:t>22</a:t>
            </a:fld>
            <a:endParaRPr lang="zh-TW" altLang="en-US"/>
          </a:p>
        </p:txBody>
      </p:sp>
      <p:pic>
        <p:nvPicPr>
          <p:cNvPr id="8" name="圖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5" y="362916"/>
            <a:ext cx="8064896" cy="5993433"/>
          </a:xfrm>
          <a:prstGeom prst="rect">
            <a:avLst/>
          </a:prstGeom>
        </p:spPr>
      </p:pic>
    </p:spTree>
    <p:extLst>
      <p:ext uri="{BB962C8B-B14F-4D97-AF65-F5344CB8AC3E}">
        <p14:creationId xmlns:p14="http://schemas.microsoft.com/office/powerpoint/2010/main" val="550096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270923"/>
            <a:ext cx="8015578" cy="5217745"/>
          </a:xfrm>
          <a:prstGeom prst="rect">
            <a:avLst/>
          </a:prstGeom>
        </p:spPr>
      </p:pic>
      <p:sp>
        <p:nvSpPr>
          <p:cNvPr id="5" name="投影片編號版面配置區 4"/>
          <p:cNvSpPr>
            <a:spLocks noGrp="1"/>
          </p:cNvSpPr>
          <p:nvPr>
            <p:ph type="sldNum" sz="quarter" idx="12"/>
          </p:nvPr>
        </p:nvSpPr>
        <p:spPr/>
        <p:txBody>
          <a:bodyPr/>
          <a:lstStyle/>
          <a:p>
            <a:fld id="{C4036A0D-C5FF-472F-86C5-BABC523E211F}" type="slidenum">
              <a:rPr lang="zh-TW" altLang="en-US" smtClean="0"/>
              <a:t>23</a:t>
            </a:fld>
            <a:endParaRPr lang="zh-TW" altLang="en-US"/>
          </a:p>
        </p:txBody>
      </p:sp>
    </p:spTree>
    <p:extLst>
      <p:ext uri="{BB962C8B-B14F-4D97-AF65-F5344CB8AC3E}">
        <p14:creationId xmlns:p14="http://schemas.microsoft.com/office/powerpoint/2010/main" val="1288082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a:xfrm>
            <a:off x="8100392" y="6381328"/>
            <a:ext cx="586408" cy="340147"/>
          </a:xfrm>
        </p:spPr>
        <p:txBody>
          <a:bodyPr/>
          <a:lstStyle/>
          <a:p>
            <a:fld id="{C4036A0D-C5FF-472F-86C5-BABC523E211F}" type="slidenum">
              <a:rPr lang="zh-TW" altLang="en-US" smtClean="0"/>
              <a:t>24</a:t>
            </a:fld>
            <a:endParaRPr lang="zh-TW" altLang="en-US" dirty="0"/>
          </a:p>
        </p:txBody>
      </p:sp>
      <p:pic>
        <p:nvPicPr>
          <p:cNvPr id="8" name="圖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282" y="1109802"/>
            <a:ext cx="6168642" cy="3474433"/>
          </a:xfrm>
          <a:prstGeom prst="rect">
            <a:avLst/>
          </a:prstGeom>
        </p:spPr>
      </p:pic>
    </p:spTree>
    <p:extLst>
      <p:ext uri="{BB962C8B-B14F-4D97-AF65-F5344CB8AC3E}">
        <p14:creationId xmlns:p14="http://schemas.microsoft.com/office/powerpoint/2010/main" val="899191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457200" y="656692"/>
            <a:ext cx="8229600" cy="5544616"/>
          </a:xfrm>
        </p:spPr>
        <p:txBody>
          <a:bodyPr>
            <a:normAutofit/>
          </a:bodyPr>
          <a:lstStyle/>
          <a:p>
            <a:pPr algn="just"/>
            <a:r>
              <a:rPr lang="en-US" altLang="zh-TW" sz="2400" dirty="0"/>
              <a:t>Now, we should know how to find a Hamiltonian cycle. Compared to the tracing problem (finding an Euler trail) in which we can just count the number of edges incident on each vertex to determine whether a connected graph can be traced in one stroke, the Hamiltonian traversal problem is much more difficult. Here, we present some simple rules:</a:t>
            </a:r>
            <a:endParaRPr lang="zh-TW" altLang="zh-TW" sz="2400" dirty="0"/>
          </a:p>
          <a:p>
            <a:pPr algn="just"/>
            <a:r>
              <a:rPr lang="en-US" altLang="zh-TW" sz="2400" dirty="0"/>
              <a:t>Rule 1. Suppose that there is a vertex </a:t>
            </a:r>
            <a:r>
              <a:rPr lang="en-US" altLang="zh-TW" sz="2400" i="1" dirty="0"/>
              <a:t>x</a:t>
            </a:r>
            <a:r>
              <a:rPr lang="en-US" altLang="zh-TW" sz="2400" dirty="0"/>
              <a:t> of degree 2. Then a Hamiltonian cycle must include the two edges incident with vertex </a:t>
            </a:r>
            <a:r>
              <a:rPr lang="en-US" altLang="zh-TW" sz="2400" b="1" i="1" dirty="0"/>
              <a:t>x</a:t>
            </a:r>
            <a:r>
              <a:rPr lang="en-US" altLang="zh-TW" sz="2400" dirty="0"/>
              <a:t>.</a:t>
            </a:r>
            <a:endParaRPr lang="zh-TW" altLang="zh-TW" sz="2400" dirty="0"/>
          </a:p>
          <a:p>
            <a:pPr algn="just"/>
            <a:r>
              <a:rPr lang="en-US" altLang="zh-TW" sz="2400" dirty="0"/>
              <a:t>Rule 2. One cannot return to the original vertex before passing through all of the vertices of the graph.</a:t>
            </a:r>
            <a:endParaRPr lang="zh-TW" altLang="zh-TW" sz="2400" dirty="0"/>
          </a:p>
          <a:p>
            <a:pPr algn="just"/>
            <a:r>
              <a:rPr lang="en-US" altLang="zh-TW" sz="2400" dirty="0"/>
              <a:t>Rule 3. Suppose you have already traversed through vertex </a:t>
            </a:r>
            <a:r>
              <a:rPr lang="en-US" altLang="zh-TW" sz="2400" b="1" i="1" dirty="0"/>
              <a:t>x</a:t>
            </a:r>
            <a:r>
              <a:rPr lang="en-US" altLang="zh-TW" sz="2400" dirty="0"/>
              <a:t>. Then all edges incident with </a:t>
            </a:r>
            <a:r>
              <a:rPr lang="en-US" altLang="zh-TW" sz="2400" b="1" i="1" dirty="0"/>
              <a:t>x</a:t>
            </a:r>
            <a:r>
              <a:rPr lang="en-US" altLang="zh-TW" sz="2400" dirty="0"/>
              <a:t> can be ignored (as being no longer needed).</a:t>
            </a:r>
            <a:endParaRPr lang="zh-TW" altLang="zh-TW" sz="2400" dirty="0"/>
          </a:p>
        </p:txBody>
      </p:sp>
      <p:sp>
        <p:nvSpPr>
          <p:cNvPr id="2" name="投影片編號版面配置區 1"/>
          <p:cNvSpPr>
            <a:spLocks noGrp="1"/>
          </p:cNvSpPr>
          <p:nvPr>
            <p:ph type="sldNum" sz="quarter" idx="12"/>
          </p:nvPr>
        </p:nvSpPr>
        <p:spPr/>
        <p:txBody>
          <a:bodyPr/>
          <a:lstStyle/>
          <a:p>
            <a:fld id="{C4036A0D-C5FF-472F-86C5-BABC523E211F}" type="slidenum">
              <a:rPr lang="zh-TW" altLang="en-US" smtClean="0"/>
              <a:t>25</a:t>
            </a:fld>
            <a:endParaRPr lang="zh-TW" altLang="en-US"/>
          </a:p>
        </p:txBody>
      </p:sp>
    </p:spTree>
    <p:extLst>
      <p:ext uri="{BB962C8B-B14F-4D97-AF65-F5344CB8AC3E}">
        <p14:creationId xmlns:p14="http://schemas.microsoft.com/office/powerpoint/2010/main" val="2399057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C4036A0D-C5FF-472F-86C5-BABC523E211F}" type="slidenum">
              <a:rPr lang="zh-TW" altLang="en-US" smtClean="0"/>
              <a:t>26</a:t>
            </a:fld>
            <a:endParaRPr lang="zh-TW" altLang="en-US"/>
          </a:p>
        </p:txBody>
      </p:sp>
      <p:pic>
        <p:nvPicPr>
          <p:cNvPr id="9" name="圖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484784"/>
            <a:ext cx="5484303" cy="4008209"/>
          </a:xfrm>
          <a:prstGeom prst="rect">
            <a:avLst/>
          </a:prstGeom>
        </p:spPr>
      </p:pic>
    </p:spTree>
    <p:extLst>
      <p:ext uri="{BB962C8B-B14F-4D97-AF65-F5344CB8AC3E}">
        <p14:creationId xmlns:p14="http://schemas.microsoft.com/office/powerpoint/2010/main" val="1249306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8"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11" name="投影片編號版面配置區 10"/>
          <p:cNvSpPr>
            <a:spLocks noGrp="1"/>
          </p:cNvSpPr>
          <p:nvPr>
            <p:ph type="sldNum" sz="quarter" idx="12"/>
          </p:nvPr>
        </p:nvSpPr>
        <p:spPr>
          <a:xfrm>
            <a:off x="6660232" y="6142794"/>
            <a:ext cx="2133600" cy="365125"/>
          </a:xfrm>
        </p:spPr>
        <p:txBody>
          <a:bodyPr/>
          <a:lstStyle/>
          <a:p>
            <a:fld id="{C4036A0D-C5FF-472F-86C5-BABC523E211F}" type="slidenum">
              <a:rPr lang="zh-TW" altLang="en-US" smtClean="0"/>
              <a:t>27</a:t>
            </a:fld>
            <a:endParaRPr lang="zh-TW" altLang="en-US" dirty="0"/>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2096" y="0"/>
            <a:ext cx="4559808" cy="6858000"/>
          </a:xfrm>
          <a:prstGeom prst="rect">
            <a:avLst/>
          </a:prstGeom>
        </p:spPr>
      </p:pic>
    </p:spTree>
    <p:extLst>
      <p:ext uri="{BB962C8B-B14F-4D97-AF65-F5344CB8AC3E}">
        <p14:creationId xmlns:p14="http://schemas.microsoft.com/office/powerpoint/2010/main" val="3703060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C4036A0D-C5FF-472F-86C5-BABC523E211F}" type="slidenum">
              <a:rPr lang="zh-TW" altLang="en-US" smtClean="0"/>
              <a:t>28</a:t>
            </a:fld>
            <a:endParaRPr lang="zh-TW" altLang="en-US"/>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511" y="884130"/>
            <a:ext cx="7338978" cy="5089740"/>
          </a:xfrm>
          <a:prstGeom prst="rect">
            <a:avLst/>
          </a:prstGeom>
        </p:spPr>
      </p:pic>
    </p:spTree>
    <p:extLst>
      <p:ext uri="{BB962C8B-B14F-4D97-AF65-F5344CB8AC3E}">
        <p14:creationId xmlns:p14="http://schemas.microsoft.com/office/powerpoint/2010/main" val="2605433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C4036A0D-C5FF-472F-86C5-BABC523E211F}" type="slidenum">
              <a:rPr lang="zh-TW" altLang="en-US" smtClean="0"/>
              <a:t>29</a:t>
            </a:fld>
            <a:endParaRPr lang="zh-TW" altLang="en-US"/>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328" y="1216335"/>
            <a:ext cx="6979343" cy="4425330"/>
          </a:xfrm>
          <a:prstGeom prst="rect">
            <a:avLst/>
          </a:prstGeom>
        </p:spPr>
      </p:pic>
    </p:spTree>
    <p:extLst>
      <p:ext uri="{BB962C8B-B14F-4D97-AF65-F5344CB8AC3E}">
        <p14:creationId xmlns:p14="http://schemas.microsoft.com/office/powerpoint/2010/main" val="3170584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C4036A0D-C5FF-472F-86C5-BABC523E211F}" type="slidenum">
              <a:rPr lang="zh-TW" altLang="en-US" smtClean="0"/>
              <a:t>3</a:t>
            </a:fld>
            <a:endParaRPr lang="zh-TW" altLang="en-US"/>
          </a:p>
        </p:txBody>
      </p:sp>
      <p:grpSp>
        <p:nvGrpSpPr>
          <p:cNvPr id="7" name="群組 6"/>
          <p:cNvGrpSpPr/>
          <p:nvPr/>
        </p:nvGrpSpPr>
        <p:grpSpPr>
          <a:xfrm>
            <a:off x="539552" y="332656"/>
            <a:ext cx="4280503" cy="3871587"/>
            <a:chOff x="1835696" y="2204864"/>
            <a:chExt cx="5144599" cy="4653136"/>
          </a:xfrm>
        </p:grpSpPr>
        <p:sp>
          <p:nvSpPr>
            <p:cNvPr id="5" name="文字方塊 4"/>
            <p:cNvSpPr txBox="1"/>
            <p:nvPr/>
          </p:nvSpPr>
          <p:spPr>
            <a:xfrm>
              <a:off x="4009891" y="6488668"/>
              <a:ext cx="1124219" cy="369332"/>
            </a:xfrm>
            <a:prstGeom prst="rect">
              <a:avLst/>
            </a:prstGeom>
            <a:noFill/>
          </p:spPr>
          <p:txBody>
            <a:bodyPr wrap="none" rtlCol="0">
              <a:spAutoFit/>
            </a:bodyPr>
            <a:lstStyle/>
            <a:p>
              <a:r>
                <a:rPr lang="en-US" altLang="zh-TW" dirty="0"/>
                <a:t>Figure 2-1</a:t>
              </a:r>
              <a:endParaRPr lang="zh-TW" altLang="en-US" dirty="0"/>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2204864"/>
              <a:ext cx="5144599" cy="4163224"/>
            </a:xfrm>
            <a:prstGeom prst="rect">
              <a:avLst/>
            </a:prstGeom>
          </p:spPr>
        </p:pic>
      </p:grpSp>
      <p:grpSp>
        <p:nvGrpSpPr>
          <p:cNvPr id="8" name="群組 7"/>
          <p:cNvGrpSpPr/>
          <p:nvPr/>
        </p:nvGrpSpPr>
        <p:grpSpPr>
          <a:xfrm>
            <a:off x="4932040" y="2618080"/>
            <a:ext cx="3684082" cy="3172326"/>
            <a:chOff x="1515108" y="1408817"/>
            <a:chExt cx="6113783" cy="5264517"/>
          </a:xfrm>
        </p:grpSpPr>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5108" y="1408817"/>
              <a:ext cx="6113783" cy="5077549"/>
            </a:xfrm>
            <a:prstGeom prst="rect">
              <a:avLst/>
            </a:prstGeom>
          </p:spPr>
        </p:pic>
        <p:sp>
          <p:nvSpPr>
            <p:cNvPr id="10" name="文字方塊 9"/>
            <p:cNvSpPr txBox="1"/>
            <p:nvPr/>
          </p:nvSpPr>
          <p:spPr>
            <a:xfrm>
              <a:off x="4009891" y="6304002"/>
              <a:ext cx="1124219" cy="369332"/>
            </a:xfrm>
            <a:prstGeom prst="rect">
              <a:avLst/>
            </a:prstGeom>
            <a:noFill/>
          </p:spPr>
          <p:txBody>
            <a:bodyPr wrap="none" rtlCol="0">
              <a:spAutoFit/>
            </a:bodyPr>
            <a:lstStyle/>
            <a:p>
              <a:r>
                <a:rPr lang="en-US" altLang="zh-TW" dirty="0"/>
                <a:t>Figure 2-2</a:t>
              </a:r>
              <a:endParaRPr lang="zh-TW" altLang="en-US" dirty="0"/>
            </a:p>
          </p:txBody>
        </p:sp>
      </p:grpSp>
    </p:spTree>
    <p:extLst>
      <p:ext uri="{BB962C8B-B14F-4D97-AF65-F5344CB8AC3E}">
        <p14:creationId xmlns:p14="http://schemas.microsoft.com/office/powerpoint/2010/main" val="3791514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C4036A0D-C5FF-472F-86C5-BABC523E211F}" type="slidenum">
              <a:rPr lang="zh-TW" altLang="en-US" smtClean="0"/>
              <a:t>30</a:t>
            </a:fld>
            <a:endParaRPr lang="zh-TW" altLang="en-US"/>
          </a:p>
        </p:txBody>
      </p:sp>
      <p:pic>
        <p:nvPicPr>
          <p:cNvPr id="10" name="圖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174" y="806024"/>
            <a:ext cx="7509652" cy="5461565"/>
          </a:xfrm>
          <a:prstGeom prst="rect">
            <a:avLst/>
          </a:prstGeom>
        </p:spPr>
      </p:pic>
    </p:spTree>
    <p:extLst>
      <p:ext uri="{BB962C8B-B14F-4D97-AF65-F5344CB8AC3E}">
        <p14:creationId xmlns:p14="http://schemas.microsoft.com/office/powerpoint/2010/main" val="633641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3951382" y="5898257"/>
            <a:ext cx="1241237" cy="369332"/>
          </a:xfrm>
          <a:prstGeom prst="rect">
            <a:avLst/>
          </a:prstGeom>
          <a:noFill/>
        </p:spPr>
        <p:txBody>
          <a:bodyPr wrap="none" rtlCol="0">
            <a:spAutoFit/>
          </a:bodyPr>
          <a:lstStyle/>
          <a:p>
            <a:r>
              <a:rPr lang="en-US" altLang="zh-TW" dirty="0"/>
              <a:t>Figure 2-24</a:t>
            </a:r>
            <a:endParaRPr lang="zh-TW" altLang="en-US" dirty="0"/>
          </a:p>
        </p:txBody>
      </p:sp>
      <p:sp>
        <p:nvSpPr>
          <p:cNvPr id="5" name="投影片編號版面配置區 4"/>
          <p:cNvSpPr>
            <a:spLocks noGrp="1"/>
          </p:cNvSpPr>
          <p:nvPr>
            <p:ph type="sldNum" sz="quarter" idx="12"/>
          </p:nvPr>
        </p:nvSpPr>
        <p:spPr/>
        <p:txBody>
          <a:bodyPr/>
          <a:lstStyle/>
          <a:p>
            <a:fld id="{C4036A0D-C5FF-472F-86C5-BABC523E211F}" type="slidenum">
              <a:rPr lang="zh-TW" altLang="en-US" smtClean="0"/>
              <a:t>31</a:t>
            </a:fld>
            <a:endParaRPr lang="zh-TW" altLang="en-US"/>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497" y="484875"/>
            <a:ext cx="7979005" cy="5888250"/>
          </a:xfrm>
          <a:prstGeom prst="rect">
            <a:avLst/>
          </a:prstGeom>
        </p:spPr>
      </p:pic>
    </p:spTree>
    <p:extLst>
      <p:ext uri="{BB962C8B-B14F-4D97-AF65-F5344CB8AC3E}">
        <p14:creationId xmlns:p14="http://schemas.microsoft.com/office/powerpoint/2010/main" val="1279997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solidFill>
                  <a:srgbClr val="FF0000"/>
                </a:solidFill>
              </a:rPr>
              <a:t>Nesting structure is helpful.</a:t>
            </a:r>
            <a:endParaRPr lang="zh-TW" altLang="en-US" dirty="0">
              <a:solidFill>
                <a:srgbClr val="FF0000"/>
              </a:solidFill>
            </a:endParaRPr>
          </a:p>
        </p:txBody>
      </p:sp>
      <p:sp>
        <p:nvSpPr>
          <p:cNvPr id="4" name="投影片編號版面配置區 3"/>
          <p:cNvSpPr>
            <a:spLocks noGrp="1"/>
          </p:cNvSpPr>
          <p:nvPr>
            <p:ph type="sldNum" sz="quarter" idx="12"/>
          </p:nvPr>
        </p:nvSpPr>
        <p:spPr/>
        <p:txBody>
          <a:bodyPr/>
          <a:lstStyle/>
          <a:p>
            <a:fld id="{C4036A0D-C5FF-472F-86C5-BABC523E211F}" type="slidenum">
              <a:rPr lang="zh-TW" altLang="en-US" smtClean="0"/>
              <a:t>32</a:t>
            </a:fld>
            <a:endParaRPr lang="zh-TW" altLang="en-US"/>
          </a:p>
        </p:txBody>
      </p:sp>
    </p:spTree>
    <p:extLst>
      <p:ext uri="{BB962C8B-B14F-4D97-AF65-F5344CB8AC3E}">
        <p14:creationId xmlns:p14="http://schemas.microsoft.com/office/powerpoint/2010/main" val="1723183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C4036A0D-C5FF-472F-86C5-BABC523E211F}" type="slidenum">
              <a:rPr lang="zh-TW" altLang="en-US" smtClean="0"/>
              <a:t>33</a:t>
            </a:fld>
            <a:endParaRPr lang="zh-TW" altLang="en-US" dirty="0"/>
          </a:p>
        </p:txBody>
      </p:sp>
      <p:sp>
        <p:nvSpPr>
          <p:cNvPr id="5" name="文字方塊 4"/>
          <p:cNvSpPr txBox="1"/>
          <p:nvPr/>
        </p:nvSpPr>
        <p:spPr>
          <a:xfrm>
            <a:off x="3951382" y="6265378"/>
            <a:ext cx="1241237" cy="369332"/>
          </a:xfrm>
          <a:prstGeom prst="rect">
            <a:avLst/>
          </a:prstGeom>
          <a:noFill/>
        </p:spPr>
        <p:txBody>
          <a:bodyPr wrap="none" rtlCol="0">
            <a:spAutoFit/>
          </a:bodyPr>
          <a:lstStyle/>
          <a:p>
            <a:r>
              <a:rPr lang="en-US" altLang="zh-TW" dirty="0">
                <a:solidFill>
                  <a:srgbClr val="FF0000"/>
                </a:solidFill>
              </a:rPr>
              <a:t>Figure 2-27</a:t>
            </a:r>
            <a:endParaRPr lang="zh-TW" altLang="en-US" dirty="0">
              <a:solidFill>
                <a:srgbClr val="FF0000"/>
              </a:solidFill>
            </a:endParaRPr>
          </a:p>
        </p:txBody>
      </p:sp>
      <p:grpSp>
        <p:nvGrpSpPr>
          <p:cNvPr id="11" name="群組 10"/>
          <p:cNvGrpSpPr/>
          <p:nvPr/>
        </p:nvGrpSpPr>
        <p:grpSpPr>
          <a:xfrm>
            <a:off x="0" y="1052338"/>
            <a:ext cx="8928992" cy="4802379"/>
            <a:chOff x="0" y="1052338"/>
            <a:chExt cx="8928992" cy="4802379"/>
          </a:xfrm>
        </p:grpSpPr>
        <p:grpSp>
          <p:nvGrpSpPr>
            <p:cNvPr id="6" name="群組 5"/>
            <p:cNvGrpSpPr/>
            <p:nvPr/>
          </p:nvGrpSpPr>
          <p:grpSpPr>
            <a:xfrm>
              <a:off x="0" y="1052338"/>
              <a:ext cx="8928992" cy="4397039"/>
              <a:chOff x="35496" y="841528"/>
              <a:chExt cx="8928992" cy="4397039"/>
            </a:xfrm>
          </p:grpSpPr>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841528"/>
                <a:ext cx="4572000" cy="4397039"/>
              </a:xfrm>
              <a:prstGeom prst="rect">
                <a:avLst/>
              </a:prstGeom>
            </p:spPr>
          </p:pic>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841528"/>
                <a:ext cx="4392488" cy="4315664"/>
              </a:xfrm>
              <a:prstGeom prst="rect">
                <a:avLst/>
              </a:prstGeom>
            </p:spPr>
          </p:pic>
        </p:grpSp>
        <p:sp>
          <p:nvSpPr>
            <p:cNvPr id="9" name="文字方塊 8"/>
            <p:cNvSpPr txBox="1"/>
            <p:nvPr/>
          </p:nvSpPr>
          <p:spPr>
            <a:xfrm>
              <a:off x="2411760" y="5485385"/>
              <a:ext cx="436338" cy="369332"/>
            </a:xfrm>
            <a:prstGeom prst="rect">
              <a:avLst/>
            </a:prstGeom>
            <a:noFill/>
          </p:spPr>
          <p:txBody>
            <a:bodyPr wrap="none" rtlCol="0">
              <a:spAutoFit/>
            </a:bodyPr>
            <a:lstStyle/>
            <a:p>
              <a:r>
                <a:rPr lang="en-US" altLang="zh-TW" dirty="0"/>
                <a:t>(a)</a:t>
              </a:r>
              <a:endParaRPr lang="zh-TW" altLang="en-US" dirty="0"/>
            </a:p>
          </p:txBody>
        </p:sp>
        <p:sp>
          <p:nvSpPr>
            <p:cNvPr id="10" name="文字方塊 9"/>
            <p:cNvSpPr txBox="1"/>
            <p:nvPr/>
          </p:nvSpPr>
          <p:spPr>
            <a:xfrm>
              <a:off x="6768244" y="5485385"/>
              <a:ext cx="447558" cy="369332"/>
            </a:xfrm>
            <a:prstGeom prst="rect">
              <a:avLst/>
            </a:prstGeom>
            <a:noFill/>
          </p:spPr>
          <p:txBody>
            <a:bodyPr wrap="none" rtlCol="0">
              <a:spAutoFit/>
            </a:bodyPr>
            <a:lstStyle/>
            <a:p>
              <a:r>
                <a:rPr lang="en-US" altLang="zh-TW" dirty="0"/>
                <a:t>(b)</a:t>
              </a:r>
              <a:endParaRPr lang="zh-TW" altLang="en-US" dirty="0"/>
            </a:p>
          </p:txBody>
        </p:sp>
      </p:grpSp>
    </p:spTree>
    <p:extLst>
      <p:ext uri="{BB962C8B-B14F-4D97-AF65-F5344CB8AC3E}">
        <p14:creationId xmlns:p14="http://schemas.microsoft.com/office/powerpoint/2010/main" val="4124822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467544" y="188641"/>
            <a:ext cx="8229600" cy="2304255"/>
          </a:xfrm>
        </p:spPr>
        <p:txBody>
          <a:bodyPr>
            <a:normAutofit/>
          </a:bodyPr>
          <a:lstStyle/>
          <a:p>
            <a:pPr algn="just"/>
            <a:r>
              <a:rPr lang="en-US" altLang="zh-TW" sz="2200" dirty="0"/>
              <a:t>Now, can we prove that the graph is not Hamiltonian?</a:t>
            </a:r>
            <a:endParaRPr lang="zh-TW" altLang="en-US" sz="2200"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7" name="投影片編號版面配置區 6"/>
          <p:cNvSpPr>
            <a:spLocks noGrp="1"/>
          </p:cNvSpPr>
          <p:nvPr>
            <p:ph type="sldNum" sz="quarter" idx="12"/>
          </p:nvPr>
        </p:nvSpPr>
        <p:spPr/>
        <p:txBody>
          <a:bodyPr/>
          <a:lstStyle/>
          <a:p>
            <a:fld id="{C4036A0D-C5FF-472F-86C5-BABC523E211F}" type="slidenum">
              <a:rPr lang="zh-TW" altLang="en-US" smtClean="0"/>
              <a:t>34</a:t>
            </a:fld>
            <a:endParaRPr lang="zh-TW" altLang="en-US"/>
          </a:p>
        </p:txBody>
      </p:sp>
      <p:pic>
        <p:nvPicPr>
          <p:cNvPr id="8" name="圖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660108"/>
            <a:ext cx="6121788" cy="5828560"/>
          </a:xfrm>
          <a:prstGeom prst="rect">
            <a:avLst/>
          </a:prstGeom>
        </p:spPr>
      </p:pic>
    </p:spTree>
    <p:extLst>
      <p:ext uri="{BB962C8B-B14F-4D97-AF65-F5344CB8AC3E}">
        <p14:creationId xmlns:p14="http://schemas.microsoft.com/office/powerpoint/2010/main" val="15479774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7" name="物件 6"/>
          <p:cNvGraphicFramePr>
            <a:graphicFrameLocks noChangeAspect="1"/>
          </p:cNvGraphicFramePr>
          <p:nvPr>
            <p:extLst>
              <p:ext uri="{D42A27DB-BD31-4B8C-83A1-F6EECF244321}">
                <p14:modId xmlns:p14="http://schemas.microsoft.com/office/powerpoint/2010/main" val="4090806359"/>
              </p:ext>
            </p:extLst>
          </p:nvPr>
        </p:nvGraphicFramePr>
        <p:xfrm>
          <a:off x="1938338" y="0"/>
          <a:ext cx="5267325" cy="6915150"/>
        </p:xfrm>
        <a:graphic>
          <a:graphicData uri="http://schemas.openxmlformats.org/presentationml/2006/ole">
            <mc:AlternateContent xmlns:mc="http://schemas.openxmlformats.org/markup-compatibility/2006">
              <mc:Choice xmlns:v="urn:schemas-microsoft-com:vml" Requires="v">
                <p:oleObj spid="_x0000_s39047" r:id="rId3" imgW="15459837" imgH="20266914" progId="Visio.Drawing.6">
                  <p:embed/>
                </p:oleObj>
              </mc:Choice>
              <mc:Fallback>
                <p:oleObj r:id="rId3" imgW="15459837" imgH="20266914" progId="Visio.Drawing.6">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8338" y="0"/>
                        <a:ext cx="5267325" cy="691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投影片編號版面配置區 7"/>
          <p:cNvSpPr>
            <a:spLocks noGrp="1"/>
          </p:cNvSpPr>
          <p:nvPr>
            <p:ph type="sldNum" sz="quarter" idx="12"/>
          </p:nvPr>
        </p:nvSpPr>
        <p:spPr/>
        <p:txBody>
          <a:bodyPr/>
          <a:lstStyle/>
          <a:p>
            <a:fld id="{C4036A0D-C5FF-472F-86C5-BABC523E211F}" type="slidenum">
              <a:rPr lang="zh-TW" altLang="en-US" smtClean="0"/>
              <a:t>35</a:t>
            </a:fld>
            <a:endParaRPr lang="zh-TW" altLang="en-US" dirty="0"/>
          </a:p>
        </p:txBody>
      </p:sp>
    </p:spTree>
    <p:extLst>
      <p:ext uri="{BB962C8B-B14F-4D97-AF65-F5344CB8AC3E}">
        <p14:creationId xmlns:p14="http://schemas.microsoft.com/office/powerpoint/2010/main" val="10921952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Tedious work for non-Hamiltonian graphs</a:t>
            </a:r>
          </a:p>
          <a:p>
            <a:endParaRPr lang="en-US" altLang="zh-TW" dirty="0"/>
          </a:p>
          <a:p>
            <a:r>
              <a:rPr lang="en-US" altLang="zh-TW" dirty="0">
                <a:solidFill>
                  <a:srgbClr val="FF0000"/>
                </a:solidFill>
              </a:rPr>
              <a:t>CO-NP</a:t>
            </a:r>
            <a:endParaRPr lang="zh-TW" altLang="en-US" dirty="0">
              <a:solidFill>
                <a:srgbClr val="FF0000"/>
              </a:solidFill>
            </a:endParaRPr>
          </a:p>
        </p:txBody>
      </p:sp>
      <p:sp>
        <p:nvSpPr>
          <p:cNvPr id="4" name="投影片編號版面配置區 3"/>
          <p:cNvSpPr>
            <a:spLocks noGrp="1"/>
          </p:cNvSpPr>
          <p:nvPr>
            <p:ph type="sldNum" sz="quarter" idx="12"/>
          </p:nvPr>
        </p:nvSpPr>
        <p:spPr/>
        <p:txBody>
          <a:bodyPr/>
          <a:lstStyle/>
          <a:p>
            <a:fld id="{C4036A0D-C5FF-472F-86C5-BABC523E211F}" type="slidenum">
              <a:rPr lang="zh-TW" altLang="en-US" smtClean="0"/>
              <a:t>36</a:t>
            </a:fld>
            <a:endParaRPr lang="zh-TW" altLang="en-US"/>
          </a:p>
        </p:txBody>
      </p:sp>
    </p:spTree>
    <p:extLst>
      <p:ext uri="{BB962C8B-B14F-4D97-AF65-F5344CB8AC3E}">
        <p14:creationId xmlns:p14="http://schemas.microsoft.com/office/powerpoint/2010/main" val="2730692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投影片編號版面配置區 9"/>
          <p:cNvSpPr>
            <a:spLocks noGrp="1"/>
          </p:cNvSpPr>
          <p:nvPr>
            <p:ph type="sldNum" sz="quarter" idx="12"/>
          </p:nvPr>
        </p:nvSpPr>
        <p:spPr/>
        <p:txBody>
          <a:bodyPr/>
          <a:lstStyle/>
          <a:p>
            <a:fld id="{C4036A0D-C5FF-472F-86C5-BABC523E211F}" type="slidenum">
              <a:rPr lang="zh-TW" altLang="en-US" smtClean="0"/>
              <a:t>37</a:t>
            </a:fld>
            <a:endParaRPr lang="zh-TW" altLang="en-US"/>
          </a:p>
        </p:txBody>
      </p:sp>
      <p:pic>
        <p:nvPicPr>
          <p:cNvPr id="2" name="圖片 1"/>
          <p:cNvPicPr>
            <a:picLocks noChangeAspect="1"/>
          </p:cNvPicPr>
          <p:nvPr/>
        </p:nvPicPr>
        <p:blipFill>
          <a:blip r:embed="rId2"/>
          <a:stretch>
            <a:fillRect/>
          </a:stretch>
        </p:blipFill>
        <p:spPr>
          <a:xfrm>
            <a:off x="755576" y="1152683"/>
            <a:ext cx="3400425" cy="3276600"/>
          </a:xfrm>
          <a:prstGeom prst="rect">
            <a:avLst/>
          </a:prstGeom>
        </p:spPr>
      </p:pic>
      <p:pic>
        <p:nvPicPr>
          <p:cNvPr id="3" name="圖片 2"/>
          <p:cNvPicPr>
            <a:picLocks noChangeAspect="1"/>
          </p:cNvPicPr>
          <p:nvPr/>
        </p:nvPicPr>
        <p:blipFill>
          <a:blip r:embed="rId3"/>
          <a:stretch>
            <a:fillRect/>
          </a:stretch>
        </p:blipFill>
        <p:spPr>
          <a:xfrm>
            <a:off x="4136664" y="1439703"/>
            <a:ext cx="4648200" cy="3009900"/>
          </a:xfrm>
          <a:prstGeom prst="rect">
            <a:avLst/>
          </a:prstGeom>
        </p:spPr>
      </p:pic>
    </p:spTree>
    <p:extLst>
      <p:ext uri="{BB962C8B-B14F-4D97-AF65-F5344CB8AC3E}">
        <p14:creationId xmlns:p14="http://schemas.microsoft.com/office/powerpoint/2010/main" val="11258864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So, we may need tools for proving non-Hamiltonian graphs.</a:t>
            </a:r>
            <a:endParaRPr lang="zh-TW" altLang="en-US" dirty="0"/>
          </a:p>
        </p:txBody>
      </p:sp>
      <p:sp>
        <p:nvSpPr>
          <p:cNvPr id="4" name="投影片編號版面配置區 3"/>
          <p:cNvSpPr>
            <a:spLocks noGrp="1"/>
          </p:cNvSpPr>
          <p:nvPr>
            <p:ph type="sldNum" sz="quarter" idx="12"/>
          </p:nvPr>
        </p:nvSpPr>
        <p:spPr/>
        <p:txBody>
          <a:bodyPr/>
          <a:lstStyle/>
          <a:p>
            <a:fld id="{C4036A0D-C5FF-472F-86C5-BABC523E211F}" type="slidenum">
              <a:rPr lang="zh-TW" altLang="en-US" smtClean="0"/>
              <a:t>38</a:t>
            </a:fld>
            <a:endParaRPr lang="zh-TW" altLang="en-US"/>
          </a:p>
        </p:txBody>
      </p:sp>
    </p:spTree>
    <p:extLst>
      <p:ext uri="{BB962C8B-B14F-4D97-AF65-F5344CB8AC3E}">
        <p14:creationId xmlns:p14="http://schemas.microsoft.com/office/powerpoint/2010/main" val="11303755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467544" y="188640"/>
            <a:ext cx="8229600" cy="2160240"/>
          </a:xfrm>
        </p:spPr>
        <p:txBody>
          <a:bodyPr>
            <a:normAutofit/>
          </a:bodyPr>
          <a:lstStyle/>
          <a:p>
            <a:pPr algn="just"/>
            <a:r>
              <a:rPr lang="en-US" altLang="zh-TW" sz="2400" dirty="0" err="1"/>
              <a:t>Loopless</a:t>
            </a:r>
            <a:r>
              <a:rPr lang="en-US" altLang="zh-TW" sz="2400" dirty="0"/>
              <a:t> non-</a:t>
            </a:r>
            <a:r>
              <a:rPr lang="en-US" altLang="zh-TW" sz="2400" dirty="0" err="1"/>
              <a:t>hamiltonian</a:t>
            </a:r>
            <a:r>
              <a:rPr lang="en-US" altLang="zh-TW" sz="2400" dirty="0"/>
              <a:t> graphs</a:t>
            </a:r>
            <a:endParaRPr lang="zh-TW" altLang="zh-TW" sz="2400" dirty="0"/>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7" name="投影片編號版面配置區 6"/>
          <p:cNvSpPr>
            <a:spLocks noGrp="1"/>
          </p:cNvSpPr>
          <p:nvPr>
            <p:ph type="sldNum" sz="quarter" idx="12"/>
          </p:nvPr>
        </p:nvSpPr>
        <p:spPr/>
        <p:txBody>
          <a:bodyPr/>
          <a:lstStyle/>
          <a:p>
            <a:fld id="{C4036A0D-C5FF-472F-86C5-BABC523E211F}" type="slidenum">
              <a:rPr lang="zh-TW" altLang="en-US" smtClean="0"/>
              <a:t>39</a:t>
            </a:fld>
            <a:endParaRPr lang="zh-TW" altLang="en-US"/>
          </a:p>
        </p:txBody>
      </p:sp>
      <p:pic>
        <p:nvPicPr>
          <p:cNvPr id="9" name="圖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823" y="1052736"/>
            <a:ext cx="6577041" cy="4656959"/>
          </a:xfrm>
          <a:prstGeom prst="rect">
            <a:avLst/>
          </a:prstGeom>
        </p:spPr>
      </p:pic>
    </p:spTree>
    <p:extLst>
      <p:ext uri="{BB962C8B-B14F-4D97-AF65-F5344CB8AC3E}">
        <p14:creationId xmlns:p14="http://schemas.microsoft.com/office/powerpoint/2010/main" val="2291130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p:cNvGrpSpPr/>
          <p:nvPr/>
        </p:nvGrpSpPr>
        <p:grpSpPr>
          <a:xfrm>
            <a:off x="1515108" y="1408817"/>
            <a:ext cx="6113783" cy="5264517"/>
            <a:chOff x="1515108" y="1408817"/>
            <a:chExt cx="6113783" cy="5264517"/>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5108" y="1408817"/>
              <a:ext cx="6113783" cy="5077549"/>
            </a:xfrm>
            <a:prstGeom prst="rect">
              <a:avLst/>
            </a:prstGeom>
          </p:spPr>
        </p:pic>
        <p:sp>
          <p:nvSpPr>
            <p:cNvPr id="6" name="文字方塊 5"/>
            <p:cNvSpPr txBox="1"/>
            <p:nvPr/>
          </p:nvSpPr>
          <p:spPr>
            <a:xfrm>
              <a:off x="4009891" y="6304002"/>
              <a:ext cx="1124219" cy="369332"/>
            </a:xfrm>
            <a:prstGeom prst="rect">
              <a:avLst/>
            </a:prstGeom>
            <a:noFill/>
          </p:spPr>
          <p:txBody>
            <a:bodyPr wrap="none" rtlCol="0">
              <a:spAutoFit/>
            </a:bodyPr>
            <a:lstStyle/>
            <a:p>
              <a:r>
                <a:rPr lang="en-US" altLang="zh-TW" dirty="0"/>
                <a:t>Figure 2-2</a:t>
              </a:r>
              <a:endParaRPr lang="zh-TW" altLang="en-US" dirty="0"/>
            </a:p>
          </p:txBody>
        </p:sp>
      </p:grpSp>
      <p:sp>
        <p:nvSpPr>
          <p:cNvPr id="7" name="投影片編號版面配置區 6"/>
          <p:cNvSpPr>
            <a:spLocks noGrp="1"/>
          </p:cNvSpPr>
          <p:nvPr>
            <p:ph type="sldNum" sz="quarter" idx="12"/>
          </p:nvPr>
        </p:nvSpPr>
        <p:spPr/>
        <p:txBody>
          <a:bodyPr/>
          <a:lstStyle/>
          <a:p>
            <a:fld id="{C4036A0D-C5FF-472F-86C5-BABC523E211F}" type="slidenum">
              <a:rPr lang="zh-TW" altLang="en-US" smtClean="0"/>
              <a:t>4</a:t>
            </a:fld>
            <a:endParaRPr lang="zh-TW" altLang="en-US"/>
          </a:p>
        </p:txBody>
      </p:sp>
    </p:spTree>
    <p:extLst>
      <p:ext uri="{BB962C8B-B14F-4D97-AF65-F5344CB8AC3E}">
        <p14:creationId xmlns:p14="http://schemas.microsoft.com/office/powerpoint/2010/main" val="13255260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內容版面配置區 2"/>
              <p:cNvSpPr>
                <a:spLocks noGrp="1"/>
              </p:cNvSpPr>
              <p:nvPr>
                <p:ph idx="1"/>
              </p:nvPr>
            </p:nvSpPr>
            <p:spPr>
              <a:xfrm>
                <a:off x="457200" y="332656"/>
                <a:ext cx="8229600" cy="6192688"/>
              </a:xfrm>
            </p:spPr>
            <p:txBody>
              <a:bodyPr>
                <a:normAutofit/>
              </a:bodyPr>
              <a:lstStyle/>
              <a:p>
                <a:pPr algn="just"/>
                <a:r>
                  <a:rPr lang="en-US" altLang="zh-TW" sz="2400" dirty="0"/>
                  <a:t>For any integer </a:t>
                </a:r>
                <a:r>
                  <a:rPr lang="en-US" altLang="zh-TW" sz="2400" i="1" dirty="0" err="1"/>
                  <a:t>i</a:t>
                </a:r>
                <a:r>
                  <a:rPr lang="en-US" altLang="zh-TW" sz="2400" dirty="0"/>
                  <a:t>, we use </a:t>
                </a:r>
                <a:r>
                  <a:rPr lang="en-US" altLang="zh-TW" sz="2400" i="1" dirty="0"/>
                  <a:t>f</a:t>
                </a:r>
                <a:r>
                  <a:rPr lang="en-US" altLang="zh-TW" sz="2400" i="1" baseline="-25000" dirty="0"/>
                  <a:t>i</a:t>
                </a:r>
                <a:r>
                  <a:rPr lang="en-US" altLang="zh-TW" sz="2400" i="1" dirty="0"/>
                  <a:t> </a:t>
                </a:r>
                <a:r>
                  <a:rPr lang="en-US" altLang="zh-TW" sz="2400" dirty="0"/>
                  <a:t>to denote the number of </a:t>
                </a:r>
                <a:r>
                  <a:rPr lang="en-US" altLang="zh-TW" sz="2400" dirty="0" err="1"/>
                  <a:t>subregions</a:t>
                </a:r>
                <a:r>
                  <a:rPr lang="en-US" altLang="zh-TW" sz="2400" dirty="0"/>
                  <a:t> inside bounded by </a:t>
                </a:r>
                <a:r>
                  <a:rPr lang="en-US" altLang="zh-TW" sz="2400" i="1" dirty="0" err="1"/>
                  <a:t>i</a:t>
                </a:r>
                <a:r>
                  <a:rPr lang="en-US" altLang="zh-TW" sz="2400" i="1" dirty="0"/>
                  <a:t> </a:t>
                </a:r>
                <a:r>
                  <a:rPr lang="en-US" altLang="zh-TW" sz="2400" dirty="0"/>
                  <a:t>edges and use </a:t>
                </a:r>
                <a:r>
                  <a:rPr lang="en-US" altLang="zh-TW" sz="2400" i="1" dirty="0" err="1"/>
                  <a:t>g</a:t>
                </a:r>
                <a:r>
                  <a:rPr lang="en-US" altLang="zh-TW" sz="2400" i="1" baseline="-25000" dirty="0" err="1"/>
                  <a:t>i</a:t>
                </a:r>
                <a:r>
                  <a:rPr lang="en-US" altLang="zh-TW" sz="2400" i="1" dirty="0"/>
                  <a:t> </a:t>
                </a:r>
                <a:r>
                  <a:rPr lang="en-US" altLang="zh-TW" sz="2400" dirty="0"/>
                  <a:t>to denote the number of </a:t>
                </a:r>
                <a:r>
                  <a:rPr lang="en-US" altLang="zh-TW" sz="2400" dirty="0" err="1"/>
                  <a:t>subregions</a:t>
                </a:r>
                <a:r>
                  <a:rPr lang="en-US" altLang="zh-TW" sz="2400" dirty="0"/>
                  <a:t> outside bounded by </a:t>
                </a:r>
                <a:r>
                  <a:rPr lang="en-US" altLang="zh-TW" sz="2400" i="1" dirty="0" err="1"/>
                  <a:t>i</a:t>
                </a:r>
                <a:r>
                  <a:rPr lang="en-US" altLang="zh-TW" sz="2400" i="1" dirty="0"/>
                  <a:t> </a:t>
                </a:r>
                <a:r>
                  <a:rPr lang="en-US" altLang="zh-TW" sz="2400" dirty="0"/>
                  <a:t>edges.</a:t>
                </a:r>
                <a:r>
                  <a:rPr lang="en-US" altLang="zh-TW" sz="2400" dirty="0">
                    <a:solidFill>
                      <a:srgbClr val="FF0000"/>
                    </a:solidFill>
                  </a:rPr>
                  <a:t> </a:t>
                </a:r>
              </a:p>
              <a:p>
                <a:pPr algn="just"/>
                <a:endParaRPr lang="en-US" altLang="zh-TW" sz="2400" dirty="0">
                  <a:solidFill>
                    <a:srgbClr val="FF0000"/>
                  </a:solidFill>
                </a:endParaRPr>
              </a:p>
              <a:p>
                <a:pPr algn="just"/>
                <a:r>
                  <a:rPr lang="en-US" altLang="zh-TW" sz="2400" dirty="0" err="1">
                    <a:solidFill>
                      <a:srgbClr val="FF0000"/>
                    </a:solidFill>
                  </a:rPr>
                  <a:t>Grinberg</a:t>
                </a:r>
                <a:r>
                  <a:rPr lang="en-US" altLang="zh-TW" sz="2400" dirty="0">
                    <a:solidFill>
                      <a:srgbClr val="FF0000"/>
                    </a:solidFill>
                  </a:rPr>
                  <a:t> condition: </a:t>
                </a:r>
                <a14:m>
                  <m:oMath xmlns:m="http://schemas.openxmlformats.org/officeDocument/2006/math">
                    <m:nary>
                      <m:naryPr>
                        <m:chr m:val="∑"/>
                        <m:ctrlPr>
                          <a:rPr lang="zh-TW" altLang="en-US" sz="2400" i="1" spc="-150" smtClean="0">
                            <a:solidFill>
                              <a:srgbClr val="FF0000"/>
                            </a:solidFill>
                            <a:latin typeface="Cambria Math" panose="02040503050406030204" pitchFamily="18" charset="0"/>
                          </a:rPr>
                        </m:ctrlPr>
                      </m:naryPr>
                      <m:sub>
                        <m:r>
                          <m:rPr>
                            <m:brk m:alnAt="23"/>
                          </m:rPr>
                          <a:rPr lang="en-US" altLang="zh-TW" sz="2400" spc="-150">
                            <a:solidFill>
                              <a:srgbClr val="FF0000"/>
                            </a:solidFill>
                            <a:latin typeface="Cambria Math"/>
                          </a:rPr>
                          <m:t>𝑖</m:t>
                        </m:r>
                      </m:sub>
                      <m:sup>
                        <m:r>
                          <a:rPr lang="en-US" altLang="zh-TW" sz="2400" spc="-150">
                            <a:solidFill>
                              <a:srgbClr val="FF0000"/>
                            </a:solidFill>
                            <a:latin typeface="Cambria Math"/>
                          </a:rPr>
                          <m:t> </m:t>
                        </m:r>
                      </m:sup>
                      <m:e>
                        <m:d>
                          <m:dPr>
                            <m:ctrlPr>
                              <a:rPr lang="en-US" altLang="zh-TW" sz="2400" i="1" spc="-150">
                                <a:solidFill>
                                  <a:srgbClr val="FF0000"/>
                                </a:solidFill>
                                <a:latin typeface="Cambria Math" panose="02040503050406030204" pitchFamily="18" charset="0"/>
                              </a:rPr>
                            </m:ctrlPr>
                          </m:dPr>
                          <m:e>
                            <m:r>
                              <a:rPr lang="en-US" altLang="zh-TW" sz="2400" spc="-150">
                                <a:solidFill>
                                  <a:srgbClr val="FF0000"/>
                                </a:solidFill>
                                <a:latin typeface="Cambria Math"/>
                              </a:rPr>
                              <m:t>𝑖</m:t>
                            </m:r>
                            <m:r>
                              <a:rPr lang="en-US" altLang="zh-TW" sz="2400" spc="-150">
                                <a:solidFill>
                                  <a:srgbClr val="FF0000"/>
                                </a:solidFill>
                                <a:latin typeface="Cambria Math"/>
                              </a:rPr>
                              <m:t>−2</m:t>
                            </m:r>
                          </m:e>
                        </m:d>
                        <m:r>
                          <a:rPr lang="en-US" altLang="zh-TW" sz="2400" spc="-150">
                            <a:solidFill>
                              <a:srgbClr val="FF0000"/>
                            </a:solidFill>
                            <a:latin typeface="Cambria Math"/>
                          </a:rPr>
                          <m:t>(</m:t>
                        </m:r>
                        <m:r>
                          <a:rPr lang="en-US" altLang="zh-TW" sz="2400" spc="-150">
                            <a:solidFill>
                              <a:srgbClr val="FF0000"/>
                            </a:solidFill>
                            <a:latin typeface="Cambria Math"/>
                          </a:rPr>
                          <m:t>𝑓</m:t>
                        </m:r>
                      </m:e>
                    </m:nary>
                    <m:r>
                      <a:rPr lang="en-US" altLang="zh-TW" sz="2400" spc="-150" baseline="-25000">
                        <a:solidFill>
                          <a:srgbClr val="FF0000"/>
                        </a:solidFill>
                        <a:latin typeface="Cambria Math"/>
                      </a:rPr>
                      <m:t>𝑖</m:t>
                    </m:r>
                    <m:r>
                      <a:rPr lang="en-US" altLang="zh-TW" sz="2400" spc="-150">
                        <a:solidFill>
                          <a:srgbClr val="FF0000"/>
                        </a:solidFill>
                        <a:latin typeface="Cambria Math"/>
                      </a:rPr>
                      <m:t>−</m:t>
                    </m:r>
                    <m:sSub>
                      <m:sSubPr>
                        <m:ctrlPr>
                          <a:rPr lang="en-US" altLang="zh-TW" sz="2400" i="1" spc="-150">
                            <a:solidFill>
                              <a:srgbClr val="FF0000"/>
                            </a:solidFill>
                            <a:latin typeface="Cambria Math" panose="02040503050406030204" pitchFamily="18" charset="0"/>
                          </a:rPr>
                        </m:ctrlPr>
                      </m:sSubPr>
                      <m:e>
                        <m:r>
                          <a:rPr lang="en-US" altLang="zh-TW" sz="2400" i="1" spc="-150">
                            <a:solidFill>
                              <a:srgbClr val="FF0000"/>
                            </a:solidFill>
                            <a:latin typeface="Cambria Math"/>
                          </a:rPr>
                          <m:t>𝑔</m:t>
                        </m:r>
                      </m:e>
                      <m:sub>
                        <m:r>
                          <a:rPr lang="en-US" altLang="zh-TW" sz="2400" i="1" spc="-150">
                            <a:solidFill>
                              <a:srgbClr val="FF0000"/>
                            </a:solidFill>
                            <a:latin typeface="Cambria Math"/>
                          </a:rPr>
                          <m:t>𝑖</m:t>
                        </m:r>
                      </m:sub>
                    </m:sSub>
                    <m:r>
                      <a:rPr lang="en-US" altLang="zh-TW" sz="2400" spc="-150">
                        <a:solidFill>
                          <a:srgbClr val="FF0000"/>
                        </a:solidFill>
                        <a:latin typeface="Cambria Math"/>
                      </a:rPr>
                      <m:t>)=</m:t>
                    </m:r>
                  </m:oMath>
                </a14:m>
                <a:r>
                  <a:rPr lang="en-US" altLang="zh-TW" sz="2400" spc="-150" dirty="0">
                    <a:solidFill>
                      <a:srgbClr val="FF0000"/>
                    </a:solidFill>
                  </a:rPr>
                  <a:t>0</a:t>
                </a:r>
                <a:r>
                  <a:rPr lang="en-US" altLang="zh-TW" sz="2400" dirty="0">
                    <a:solidFill>
                      <a:srgbClr val="FF0000"/>
                    </a:solidFill>
                  </a:rPr>
                  <a:t>.</a:t>
                </a:r>
                <a:endParaRPr lang="zh-TW" altLang="zh-TW" sz="2400" dirty="0">
                  <a:solidFill>
                    <a:srgbClr val="FF0000"/>
                  </a:solidFill>
                </a:endParaRPr>
              </a:p>
            </p:txBody>
          </p:sp>
        </mc:Choice>
        <mc:Fallback xmlns="">
          <p:sp>
            <p:nvSpPr>
              <p:cNvPr id="4" name="內容版面配置區 2"/>
              <p:cNvSpPr>
                <a:spLocks noGrp="1" noRot="1" noChangeAspect="1" noMove="1" noResize="1" noEditPoints="1" noAdjustHandles="1" noChangeArrowheads="1" noChangeShapeType="1" noTextEdit="1"/>
              </p:cNvSpPr>
              <p:nvPr>
                <p:ph idx="1"/>
              </p:nvPr>
            </p:nvSpPr>
            <p:spPr>
              <a:xfrm>
                <a:off x="457200" y="332656"/>
                <a:ext cx="8229600" cy="6192688"/>
              </a:xfrm>
              <a:blipFill>
                <a:blip r:embed="rId2"/>
                <a:stretch>
                  <a:fillRect l="-963" t="-788" r="-1111"/>
                </a:stretch>
              </a:blipFill>
            </p:spPr>
            <p:txBody>
              <a:bodyPr/>
              <a:lstStyle/>
              <a:p>
                <a:r>
                  <a:rPr lang="zh-TW" altLang="en-US">
                    <a:noFill/>
                  </a:rPr>
                  <a:t> </a:t>
                </a:r>
              </a:p>
            </p:txBody>
          </p:sp>
        </mc:Fallback>
      </mc:AlternateContent>
      <p:sp>
        <p:nvSpPr>
          <p:cNvPr id="2" name="投影片編號版面配置區 1"/>
          <p:cNvSpPr>
            <a:spLocks noGrp="1"/>
          </p:cNvSpPr>
          <p:nvPr>
            <p:ph type="sldNum" sz="quarter" idx="12"/>
          </p:nvPr>
        </p:nvSpPr>
        <p:spPr/>
        <p:txBody>
          <a:bodyPr/>
          <a:lstStyle/>
          <a:p>
            <a:fld id="{C4036A0D-C5FF-472F-86C5-BABC523E211F}" type="slidenum">
              <a:rPr lang="zh-TW" altLang="en-US" smtClean="0"/>
              <a:t>40</a:t>
            </a:fld>
            <a:endParaRPr lang="zh-TW" altLang="en-US"/>
          </a:p>
        </p:txBody>
      </p:sp>
      <p:sp>
        <p:nvSpPr>
          <p:cNvPr id="3" name="文字方塊 2"/>
          <p:cNvSpPr txBox="1"/>
          <p:nvPr/>
        </p:nvSpPr>
        <p:spPr>
          <a:xfrm>
            <a:off x="971600" y="4077072"/>
            <a:ext cx="7416824" cy="523220"/>
          </a:xfrm>
          <a:prstGeom prst="rect">
            <a:avLst/>
          </a:prstGeom>
          <a:noFill/>
        </p:spPr>
        <p:txBody>
          <a:bodyPr wrap="square" rtlCol="0">
            <a:spAutoFit/>
          </a:bodyPr>
          <a:lstStyle/>
          <a:p>
            <a:r>
              <a:rPr lang="en-US" altLang="zh-TW" sz="2800" b="1" dirty="0">
                <a:solidFill>
                  <a:srgbClr val="FF0000"/>
                </a:solidFill>
              </a:rPr>
              <a:t>Most difficult preliminary of this book.</a:t>
            </a:r>
            <a:endParaRPr lang="zh-TW" altLang="en-US" sz="2800" b="1" dirty="0">
              <a:solidFill>
                <a:srgbClr val="FF0000"/>
              </a:solidFill>
            </a:endParaRPr>
          </a:p>
        </p:txBody>
      </p:sp>
    </p:spTree>
    <p:extLst>
      <p:ext uri="{BB962C8B-B14F-4D97-AF65-F5344CB8AC3E}">
        <p14:creationId xmlns:p14="http://schemas.microsoft.com/office/powerpoint/2010/main" val="3659241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pPr algn="just"/>
            <a:r>
              <a:rPr lang="en-US" altLang="zh-TW" dirty="0"/>
              <a:t>In our example, we have </a:t>
            </a:r>
            <a:r>
              <a:rPr lang="en-US" altLang="zh-TW" i="1" dirty="0"/>
              <a:t>f</a:t>
            </a:r>
            <a:r>
              <a:rPr lang="en-US" altLang="zh-TW" i="1" baseline="-25000" dirty="0"/>
              <a:t>3</a:t>
            </a:r>
            <a:r>
              <a:rPr lang="en-US" altLang="zh-TW" dirty="0"/>
              <a:t>=1, </a:t>
            </a:r>
            <a:r>
              <a:rPr lang="en-US" altLang="zh-TW" i="1" dirty="0"/>
              <a:t>g</a:t>
            </a:r>
            <a:r>
              <a:rPr lang="en-US" altLang="zh-TW" i="1" baseline="-25000" dirty="0"/>
              <a:t>3</a:t>
            </a:r>
            <a:r>
              <a:rPr lang="en-US" altLang="zh-TW" dirty="0"/>
              <a:t>=0, </a:t>
            </a:r>
            <a:r>
              <a:rPr lang="en-US" altLang="zh-TW" i="1" dirty="0"/>
              <a:t>f</a:t>
            </a:r>
            <a:r>
              <a:rPr lang="en-US" altLang="zh-TW" i="1" baseline="-25000" dirty="0"/>
              <a:t>4</a:t>
            </a:r>
            <a:r>
              <a:rPr lang="en-US" altLang="zh-TW" dirty="0"/>
              <a:t>=1, </a:t>
            </a:r>
            <a:r>
              <a:rPr lang="en-US" altLang="zh-TW" i="1" dirty="0"/>
              <a:t>g</a:t>
            </a:r>
            <a:r>
              <a:rPr lang="en-US" altLang="zh-TW" i="1" baseline="-25000" dirty="0"/>
              <a:t>4</a:t>
            </a:r>
            <a:r>
              <a:rPr lang="en-US" altLang="zh-TW" dirty="0"/>
              <a:t>=2, </a:t>
            </a:r>
            <a:r>
              <a:rPr lang="en-US" altLang="zh-TW" i="1" dirty="0"/>
              <a:t>f</a:t>
            </a:r>
            <a:r>
              <a:rPr lang="en-US" altLang="zh-TW" i="1" baseline="-25000" dirty="0"/>
              <a:t>5</a:t>
            </a:r>
            <a:r>
              <a:rPr lang="en-US" altLang="zh-TW" dirty="0"/>
              <a:t>=3, </a:t>
            </a:r>
            <a:r>
              <a:rPr lang="en-US" altLang="zh-TW" i="1" dirty="0"/>
              <a:t>g</a:t>
            </a:r>
            <a:r>
              <a:rPr lang="en-US" altLang="zh-TW" i="1" baseline="-25000" dirty="0"/>
              <a:t>5</a:t>
            </a:r>
            <a:r>
              <a:rPr lang="en-US" altLang="zh-TW" dirty="0"/>
              <a:t>=0, </a:t>
            </a:r>
            <a:r>
              <a:rPr lang="en-US" altLang="zh-TW" i="1" dirty="0"/>
              <a:t>f</a:t>
            </a:r>
            <a:r>
              <a:rPr lang="en-US" altLang="zh-TW" i="1" baseline="-25000" dirty="0"/>
              <a:t>6</a:t>
            </a:r>
            <a:r>
              <a:rPr lang="en-US" altLang="zh-TW" dirty="0"/>
              <a:t>=1, </a:t>
            </a:r>
            <a:r>
              <a:rPr lang="en-US" altLang="zh-TW" i="1" dirty="0"/>
              <a:t>g</a:t>
            </a:r>
            <a:r>
              <a:rPr lang="en-US" altLang="zh-TW" i="1" baseline="-25000" dirty="0"/>
              <a:t>6</a:t>
            </a:r>
            <a:r>
              <a:rPr lang="en-US" altLang="zh-TW" dirty="0"/>
              <a:t>=3 and the remaining </a:t>
            </a:r>
            <a:r>
              <a:rPr lang="en-US" altLang="zh-TW" i="1" dirty="0"/>
              <a:t>f</a:t>
            </a:r>
            <a:r>
              <a:rPr lang="en-US" altLang="zh-TW" i="1" baseline="-25000" dirty="0"/>
              <a:t>i</a:t>
            </a:r>
            <a:r>
              <a:rPr lang="en-US" altLang="zh-TW" dirty="0"/>
              <a:t> and </a:t>
            </a:r>
            <a:r>
              <a:rPr lang="en-US" altLang="zh-TW" i="1" dirty="0" err="1"/>
              <a:t>g</a:t>
            </a:r>
            <a:r>
              <a:rPr lang="en-US" altLang="zh-TW" i="1" baseline="-25000" dirty="0" err="1"/>
              <a:t>i</a:t>
            </a:r>
            <a:r>
              <a:rPr lang="en-US" altLang="zh-TW" dirty="0"/>
              <a:t> are 0. Obviously, (3-2)(1-0)+(4-2)(1-2)+(5-2)(3-0)+(6-2)(1-3)=0. </a:t>
            </a:r>
            <a:endParaRPr lang="zh-TW" altLang="en-US" dirty="0"/>
          </a:p>
        </p:txBody>
      </p:sp>
      <p:sp>
        <p:nvSpPr>
          <p:cNvPr id="4" name="投影片編號版面配置區 3"/>
          <p:cNvSpPr>
            <a:spLocks noGrp="1"/>
          </p:cNvSpPr>
          <p:nvPr>
            <p:ph type="sldNum" sz="quarter" idx="12"/>
          </p:nvPr>
        </p:nvSpPr>
        <p:spPr/>
        <p:txBody>
          <a:bodyPr/>
          <a:lstStyle/>
          <a:p>
            <a:fld id="{C4036A0D-C5FF-472F-86C5-BABC523E211F}" type="slidenum">
              <a:rPr lang="zh-TW" altLang="en-US" smtClean="0"/>
              <a:t>41</a:t>
            </a:fld>
            <a:endParaRPr lang="zh-TW" altLang="en-US"/>
          </a:p>
        </p:txBody>
      </p:sp>
    </p:spTree>
    <p:extLst>
      <p:ext uri="{BB962C8B-B14F-4D97-AF65-F5344CB8AC3E}">
        <p14:creationId xmlns:p14="http://schemas.microsoft.com/office/powerpoint/2010/main" val="16617669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7" name="物件 6"/>
          <p:cNvGraphicFramePr>
            <a:graphicFrameLocks noChangeAspect="1"/>
          </p:cNvGraphicFramePr>
          <p:nvPr>
            <p:extLst>
              <p:ext uri="{D42A27DB-BD31-4B8C-83A1-F6EECF244321}">
                <p14:modId xmlns:p14="http://schemas.microsoft.com/office/powerpoint/2010/main" val="1965722319"/>
              </p:ext>
            </p:extLst>
          </p:nvPr>
        </p:nvGraphicFramePr>
        <p:xfrm>
          <a:off x="951257" y="1412776"/>
          <a:ext cx="6694504" cy="3794358"/>
        </p:xfrm>
        <a:graphic>
          <a:graphicData uri="http://schemas.openxmlformats.org/presentationml/2006/ole">
            <mc:AlternateContent xmlns:mc="http://schemas.openxmlformats.org/markup-compatibility/2006">
              <mc:Choice xmlns:v="urn:schemas-microsoft-com:vml" Requires="v">
                <p:oleObj spid="_x0000_s46218" r:id="rId3" imgW="5543931" imgH="3142869" progId="Visio.Drawing.6">
                  <p:embed/>
                </p:oleObj>
              </mc:Choice>
              <mc:Fallback>
                <p:oleObj r:id="rId3" imgW="5543931" imgH="3142869" progId="Visio.Drawing.6">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257" y="1412776"/>
                        <a:ext cx="6694504" cy="3794358"/>
                      </a:xfrm>
                      <a:prstGeom prst="rect">
                        <a:avLst/>
                      </a:prstGeom>
                      <a:noFill/>
                    </p:spPr>
                  </p:pic>
                </p:oleObj>
              </mc:Fallback>
            </mc:AlternateContent>
          </a:graphicData>
        </a:graphic>
      </p:graphicFrame>
      <p:sp>
        <p:nvSpPr>
          <p:cNvPr id="9" name="投影片編號版面配置區 8"/>
          <p:cNvSpPr>
            <a:spLocks noGrp="1"/>
          </p:cNvSpPr>
          <p:nvPr>
            <p:ph type="sldNum" sz="quarter" idx="12"/>
          </p:nvPr>
        </p:nvSpPr>
        <p:spPr/>
        <p:txBody>
          <a:bodyPr/>
          <a:lstStyle/>
          <a:p>
            <a:fld id="{C4036A0D-C5FF-472F-86C5-BABC523E211F}" type="slidenum">
              <a:rPr lang="zh-TW" altLang="en-US" smtClean="0"/>
              <a:t>42</a:t>
            </a:fld>
            <a:endParaRPr lang="zh-TW" altLang="en-US"/>
          </a:p>
        </p:txBody>
      </p:sp>
    </p:spTree>
    <p:extLst>
      <p:ext uri="{BB962C8B-B14F-4D97-AF65-F5344CB8AC3E}">
        <p14:creationId xmlns:p14="http://schemas.microsoft.com/office/powerpoint/2010/main" val="26293950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467544" y="188642"/>
            <a:ext cx="8229600" cy="1455908"/>
          </a:xfrm>
        </p:spPr>
        <p:txBody>
          <a:bodyPr>
            <a:normAutofit/>
          </a:bodyPr>
          <a:lstStyle/>
          <a:p>
            <a:pPr algn="just"/>
            <a:r>
              <a:rPr lang="en-US" altLang="zh-TW" sz="2200" dirty="0"/>
              <a:t>Application for </a:t>
            </a:r>
            <a:r>
              <a:rPr lang="en-US" altLang="zh-TW" sz="2200" dirty="0" err="1"/>
              <a:t>Grinberg</a:t>
            </a:r>
            <a:r>
              <a:rPr lang="en-US" altLang="zh-TW" sz="2200" dirty="0"/>
              <a:t> condition:</a:t>
            </a:r>
            <a:endParaRPr lang="zh-TW" altLang="en-US" sz="2200" dirty="0"/>
          </a:p>
        </p:txBody>
      </p:sp>
      <p:sp>
        <p:nvSpPr>
          <p:cNvPr id="5" name="投影片編號版面配置區 4"/>
          <p:cNvSpPr>
            <a:spLocks noGrp="1"/>
          </p:cNvSpPr>
          <p:nvPr>
            <p:ph type="sldNum" sz="quarter" idx="12"/>
          </p:nvPr>
        </p:nvSpPr>
        <p:spPr/>
        <p:txBody>
          <a:bodyPr/>
          <a:lstStyle/>
          <a:p>
            <a:fld id="{C4036A0D-C5FF-472F-86C5-BABC523E211F}" type="slidenum">
              <a:rPr lang="zh-TW" altLang="en-US" smtClean="0"/>
              <a:t>43</a:t>
            </a:fld>
            <a:endParaRPr lang="zh-TW" altLang="en-US"/>
          </a:p>
        </p:txBody>
      </p:sp>
      <p:grpSp>
        <p:nvGrpSpPr>
          <p:cNvPr id="3" name="群組 2"/>
          <p:cNvGrpSpPr/>
          <p:nvPr/>
        </p:nvGrpSpPr>
        <p:grpSpPr>
          <a:xfrm>
            <a:off x="1259632" y="1052736"/>
            <a:ext cx="4752528" cy="3894406"/>
            <a:chOff x="1380291" y="1327565"/>
            <a:chExt cx="6136864" cy="5028785"/>
          </a:xfrm>
        </p:grpSpPr>
        <p:pic>
          <p:nvPicPr>
            <p:cNvPr id="9" name="圖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0291" y="1327565"/>
              <a:ext cx="5668812" cy="5028785"/>
            </a:xfrm>
            <a:prstGeom prst="rect">
              <a:avLst/>
            </a:prstGeom>
          </p:spPr>
        </p:pic>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1051" y="4725144"/>
              <a:ext cx="936104" cy="1123325"/>
            </a:xfrm>
            <a:prstGeom prst="rect">
              <a:avLst/>
            </a:prstGeom>
          </p:spPr>
        </p:pic>
      </p:grpSp>
      <p:sp>
        <p:nvSpPr>
          <p:cNvPr id="8" name="內容版面配置區 2"/>
          <p:cNvSpPr txBox="1">
            <a:spLocks/>
          </p:cNvSpPr>
          <p:nvPr/>
        </p:nvSpPr>
        <p:spPr>
          <a:xfrm>
            <a:off x="2483768" y="5595949"/>
            <a:ext cx="3888432" cy="43057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US" altLang="zh-TW" sz="2400" i="1" dirty="0"/>
              <a:t>3x</a:t>
            </a:r>
            <a:r>
              <a:rPr lang="en-US" altLang="zh-TW" sz="2400" i="1" baseline="-25000" dirty="0"/>
              <a:t>5</a:t>
            </a:r>
            <a:r>
              <a:rPr lang="en-US" altLang="zh-TW" sz="2400" i="1" dirty="0"/>
              <a:t>+7x</a:t>
            </a:r>
            <a:r>
              <a:rPr lang="en-US" altLang="zh-TW" sz="2400" i="1" baseline="-25000" dirty="0"/>
              <a:t>9</a:t>
            </a:r>
            <a:r>
              <a:rPr lang="en-US" altLang="zh-TW" sz="2400" i="1" dirty="0"/>
              <a:t>=0.</a:t>
            </a:r>
            <a:endParaRPr lang="zh-TW" altLang="zh-TW" sz="2400" dirty="0"/>
          </a:p>
        </p:txBody>
      </p:sp>
    </p:spTree>
    <p:extLst>
      <p:ext uri="{BB962C8B-B14F-4D97-AF65-F5344CB8AC3E}">
        <p14:creationId xmlns:p14="http://schemas.microsoft.com/office/powerpoint/2010/main" val="33223150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Real world application</a:t>
            </a:r>
            <a:endParaRPr lang="zh-TW" altLang="en-US" dirty="0"/>
          </a:p>
        </p:txBody>
      </p:sp>
      <p:sp>
        <p:nvSpPr>
          <p:cNvPr id="3" name="內容版面配置區 2"/>
          <p:cNvSpPr>
            <a:spLocks noGrp="1"/>
          </p:cNvSpPr>
          <p:nvPr>
            <p:ph idx="1"/>
          </p:nvPr>
        </p:nvSpPr>
        <p:spPr/>
        <p:txBody>
          <a:bodyPr>
            <a:normAutofit/>
          </a:bodyPr>
          <a:lstStyle/>
          <a:p>
            <a:pPr algn="just"/>
            <a:r>
              <a:rPr lang="en-US" altLang="zh-TW" dirty="0"/>
              <a:t>More recently, the study of Hamiltonian cycles has been fueled by the applications on computer networks. </a:t>
            </a:r>
          </a:p>
          <a:p>
            <a:endParaRPr lang="en-US" altLang="zh-TW" dirty="0"/>
          </a:p>
          <a:p>
            <a:r>
              <a:rPr lang="en-US" altLang="zh-TW" dirty="0"/>
              <a:t>Token ring  vs Hot potato</a:t>
            </a:r>
            <a:endParaRPr lang="zh-TW" altLang="en-US" dirty="0"/>
          </a:p>
        </p:txBody>
      </p:sp>
      <p:sp>
        <p:nvSpPr>
          <p:cNvPr id="4" name="投影片編號版面配置區 3"/>
          <p:cNvSpPr>
            <a:spLocks noGrp="1"/>
          </p:cNvSpPr>
          <p:nvPr>
            <p:ph type="sldNum" sz="quarter" idx="12"/>
          </p:nvPr>
        </p:nvSpPr>
        <p:spPr/>
        <p:txBody>
          <a:bodyPr/>
          <a:lstStyle/>
          <a:p>
            <a:fld id="{C4036A0D-C5FF-472F-86C5-BABC523E211F}" type="slidenum">
              <a:rPr lang="zh-TW" altLang="en-US" smtClean="0"/>
              <a:t>44</a:t>
            </a:fld>
            <a:endParaRPr lang="zh-TW" altLang="en-US"/>
          </a:p>
        </p:txBody>
      </p:sp>
    </p:spTree>
    <p:extLst>
      <p:ext uri="{BB962C8B-B14F-4D97-AF65-F5344CB8AC3E}">
        <p14:creationId xmlns:p14="http://schemas.microsoft.com/office/powerpoint/2010/main" val="5383439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66019"/>
            <a:ext cx="8229600" cy="4525963"/>
          </a:xfrm>
        </p:spPr>
        <p:txBody>
          <a:bodyPr>
            <a:normAutofit fontScale="85000" lnSpcReduction="20000"/>
          </a:bodyPr>
          <a:lstStyle/>
          <a:p>
            <a:pPr algn="just"/>
            <a:endParaRPr lang="zh-TW" altLang="zh-TW" dirty="0"/>
          </a:p>
          <a:p>
            <a:pPr algn="just"/>
            <a:r>
              <a:rPr lang="en-US" altLang="zh-TW" dirty="0"/>
              <a:t>The </a:t>
            </a:r>
            <a:r>
              <a:rPr lang="en-US" altLang="zh-TW" b="1" i="1" dirty="0"/>
              <a:t>hypercube</a:t>
            </a:r>
            <a:r>
              <a:rPr lang="en-US" altLang="zh-TW" dirty="0"/>
              <a:t>, </a:t>
            </a:r>
            <a:r>
              <a:rPr lang="en-US" altLang="zh-TW" i="1" dirty="0" err="1"/>
              <a:t>Q</a:t>
            </a:r>
            <a:r>
              <a:rPr lang="en-US" altLang="zh-TW" i="1" baseline="-25000" dirty="0" err="1"/>
              <a:t>n</a:t>
            </a:r>
            <a:r>
              <a:rPr lang="en-US" altLang="zh-TW" dirty="0"/>
              <a:t>, is one of the most widely-used computer networks [11]. Let </a:t>
            </a:r>
            <a:r>
              <a:rPr lang="en-US" altLang="zh-TW" i="1" dirty="0"/>
              <a:t>S</a:t>
            </a:r>
            <a:r>
              <a:rPr lang="en-US" altLang="zh-TW" dirty="0"/>
              <a:t> be the set of all </a:t>
            </a:r>
            <a:r>
              <a:rPr lang="en-US" altLang="zh-TW" i="1" dirty="0"/>
              <a:t>n</a:t>
            </a:r>
            <a:r>
              <a:rPr lang="en-US" altLang="zh-TW" dirty="0"/>
              <a:t>-tuples in which each position is 0 or 1. Obviously, </a:t>
            </a:r>
            <a:r>
              <a:rPr lang="en-US" altLang="zh-TW" i="1" dirty="0"/>
              <a:t>S</a:t>
            </a:r>
            <a:r>
              <a:rPr lang="en-US" altLang="zh-TW" dirty="0"/>
              <a:t> contains </a:t>
            </a:r>
            <a:r>
              <a:rPr lang="en-US" altLang="zh-TW" i="1" dirty="0"/>
              <a:t>2</a:t>
            </a:r>
            <a:r>
              <a:rPr lang="en-US" altLang="zh-TW" i="1" baseline="30000" dirty="0"/>
              <a:t>n</a:t>
            </a:r>
            <a:r>
              <a:rPr lang="en-US" altLang="zh-TW" dirty="0"/>
              <a:t> elements. The </a:t>
            </a:r>
            <a:r>
              <a:rPr lang="en-US" altLang="zh-TW" i="1" dirty="0"/>
              <a:t>n</a:t>
            </a:r>
            <a:r>
              <a:rPr lang="en-US" altLang="zh-TW" dirty="0"/>
              <a:t>-dimensional hypercube is the graph </a:t>
            </a:r>
            <a:r>
              <a:rPr lang="en-US" altLang="zh-TW" i="1" dirty="0" err="1"/>
              <a:t>Q</a:t>
            </a:r>
            <a:r>
              <a:rPr lang="en-US" altLang="zh-TW" i="1" baseline="-25000" dirty="0" err="1"/>
              <a:t>n</a:t>
            </a:r>
            <a:r>
              <a:rPr lang="en-US" altLang="zh-TW" dirty="0"/>
              <a:t> with vertex set </a:t>
            </a:r>
            <a:r>
              <a:rPr lang="en-US" altLang="zh-TW" i="1" dirty="0"/>
              <a:t>S</a:t>
            </a:r>
            <a:r>
              <a:rPr lang="en-US" altLang="zh-TW" dirty="0"/>
              <a:t> in which two </a:t>
            </a:r>
            <a:r>
              <a:rPr lang="en-US" altLang="zh-TW" i="1" dirty="0"/>
              <a:t>n</a:t>
            </a:r>
            <a:r>
              <a:rPr lang="en-US" altLang="zh-TW" dirty="0"/>
              <a:t>-tuples are adjacent if and only if they differ in exactly one position. In Figure 2-35, we illustrate </a:t>
            </a:r>
            <a:r>
              <a:rPr lang="en-US" altLang="zh-TW" i="1" dirty="0"/>
              <a:t>Q</a:t>
            </a:r>
            <a:r>
              <a:rPr lang="en-US" altLang="zh-TW" i="1" baseline="-25000" dirty="0"/>
              <a:t>1</a:t>
            </a:r>
            <a:r>
              <a:rPr lang="en-US" altLang="zh-TW" dirty="0"/>
              <a:t>, </a:t>
            </a:r>
            <a:r>
              <a:rPr lang="en-US" altLang="zh-TW" i="1" dirty="0"/>
              <a:t>Q</a:t>
            </a:r>
            <a:r>
              <a:rPr lang="en-US" altLang="zh-TW" i="1" baseline="-25000" dirty="0"/>
              <a:t>2</a:t>
            </a:r>
            <a:r>
              <a:rPr lang="en-US" altLang="zh-TW" dirty="0"/>
              <a:t>, </a:t>
            </a:r>
            <a:r>
              <a:rPr lang="en-US" altLang="zh-TW" i="1" dirty="0"/>
              <a:t>Q</a:t>
            </a:r>
            <a:r>
              <a:rPr lang="en-US" altLang="zh-TW" i="1" baseline="-25000" dirty="0"/>
              <a:t>3</a:t>
            </a:r>
            <a:r>
              <a:rPr lang="en-US" altLang="zh-TW" dirty="0"/>
              <a:t>, and </a:t>
            </a:r>
            <a:r>
              <a:rPr lang="en-US" altLang="zh-TW" i="1" dirty="0"/>
              <a:t>Q</a:t>
            </a:r>
            <a:r>
              <a:rPr lang="en-US" altLang="zh-TW" i="1" baseline="-25000" dirty="0"/>
              <a:t>4</a:t>
            </a:r>
            <a:r>
              <a:rPr lang="en-US" altLang="zh-TW" dirty="0"/>
              <a:t>. Obviously, </a:t>
            </a:r>
            <a:r>
              <a:rPr lang="en-US" altLang="zh-TW" i="1" dirty="0" err="1"/>
              <a:t>Q</a:t>
            </a:r>
            <a:r>
              <a:rPr lang="en-US" altLang="zh-TW" i="1" baseline="-25000" dirty="0" err="1"/>
              <a:t>n</a:t>
            </a:r>
            <a:r>
              <a:rPr lang="en-US" altLang="zh-TW" dirty="0"/>
              <a:t> is an </a:t>
            </a:r>
            <a:r>
              <a:rPr lang="en-US" altLang="zh-TW" i="1" dirty="0"/>
              <a:t>n</a:t>
            </a:r>
            <a:r>
              <a:rPr lang="en-US" altLang="zh-TW" dirty="0"/>
              <a:t>-regular graph for every integer </a:t>
            </a:r>
            <a:r>
              <a:rPr lang="en-US" altLang="zh-TW" i="1" dirty="0"/>
              <a:t>n</a:t>
            </a:r>
            <a:r>
              <a:rPr lang="en-US" altLang="zh-TW" dirty="0"/>
              <a:t>. Moreover, </a:t>
            </a:r>
            <a:r>
              <a:rPr lang="en-US" altLang="zh-TW" i="1" dirty="0" err="1"/>
              <a:t>Q</a:t>
            </a:r>
            <a:r>
              <a:rPr lang="en-US" altLang="zh-TW" i="1" baseline="-25000" dirty="0" err="1"/>
              <a:t>n</a:t>
            </a:r>
            <a:r>
              <a:rPr lang="en-US" altLang="zh-TW" i="1" dirty="0"/>
              <a:t> </a:t>
            </a:r>
            <a:r>
              <a:rPr lang="en-US" altLang="zh-TW" dirty="0"/>
              <a:t>is a bipartite graph because we can divide the vertex set into two parts depending on the parity of ones at each vertex. There are many interesting properties of </a:t>
            </a:r>
            <a:r>
              <a:rPr lang="en-US" altLang="zh-TW" i="1" dirty="0" err="1"/>
              <a:t>Q</a:t>
            </a:r>
            <a:r>
              <a:rPr lang="en-US" altLang="zh-TW" i="1" baseline="-25000" dirty="0" err="1"/>
              <a:t>n</a:t>
            </a:r>
            <a:r>
              <a:rPr lang="en-US" altLang="zh-TW" dirty="0"/>
              <a:t> that can be found in literature.</a:t>
            </a:r>
            <a:endParaRPr lang="zh-TW" altLang="zh-TW" dirty="0"/>
          </a:p>
          <a:p>
            <a:endParaRPr lang="zh-TW" altLang="en-US" dirty="0"/>
          </a:p>
        </p:txBody>
      </p:sp>
      <p:sp>
        <p:nvSpPr>
          <p:cNvPr id="4" name="投影片編號版面配置區 3"/>
          <p:cNvSpPr>
            <a:spLocks noGrp="1"/>
          </p:cNvSpPr>
          <p:nvPr>
            <p:ph type="sldNum" sz="quarter" idx="12"/>
          </p:nvPr>
        </p:nvSpPr>
        <p:spPr/>
        <p:txBody>
          <a:bodyPr/>
          <a:lstStyle/>
          <a:p>
            <a:fld id="{C4036A0D-C5FF-472F-86C5-BABC523E211F}" type="slidenum">
              <a:rPr lang="zh-TW" altLang="en-US" smtClean="0"/>
              <a:t>45</a:t>
            </a:fld>
            <a:endParaRPr lang="zh-TW" altLang="en-US"/>
          </a:p>
        </p:txBody>
      </p:sp>
    </p:spTree>
    <p:extLst>
      <p:ext uri="{BB962C8B-B14F-4D97-AF65-F5344CB8AC3E}">
        <p14:creationId xmlns:p14="http://schemas.microsoft.com/office/powerpoint/2010/main" val="39332764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4009891" y="5589240"/>
            <a:ext cx="1241237" cy="369332"/>
          </a:xfrm>
          <a:prstGeom prst="rect">
            <a:avLst/>
          </a:prstGeom>
          <a:noFill/>
        </p:spPr>
        <p:txBody>
          <a:bodyPr wrap="none" rtlCol="0">
            <a:spAutoFit/>
          </a:bodyPr>
          <a:lstStyle/>
          <a:p>
            <a:r>
              <a:rPr lang="en-US" altLang="zh-TW" dirty="0"/>
              <a:t>Figure </a:t>
            </a:r>
            <a:r>
              <a:rPr lang="en-US" altLang="zh-TW" dirty="0">
                <a:solidFill>
                  <a:srgbClr val="FF0000"/>
                </a:solidFill>
              </a:rPr>
              <a:t>2-35</a:t>
            </a:r>
            <a:endParaRPr lang="zh-TW" altLang="en-US" dirty="0">
              <a:solidFill>
                <a:srgbClr val="FF0000"/>
              </a:solidFill>
            </a:endParaRPr>
          </a:p>
        </p:txBody>
      </p:sp>
      <p:graphicFrame>
        <p:nvGraphicFramePr>
          <p:cNvPr id="5" name="物件 4"/>
          <p:cNvGraphicFramePr>
            <a:graphicFrameLocks noChangeAspect="1"/>
          </p:cNvGraphicFramePr>
          <p:nvPr>
            <p:extLst>
              <p:ext uri="{D42A27DB-BD31-4B8C-83A1-F6EECF244321}">
                <p14:modId xmlns:p14="http://schemas.microsoft.com/office/powerpoint/2010/main" val="677055681"/>
              </p:ext>
            </p:extLst>
          </p:nvPr>
        </p:nvGraphicFramePr>
        <p:xfrm>
          <a:off x="57710" y="1376772"/>
          <a:ext cx="9028580" cy="4104456"/>
        </p:xfrm>
        <a:graphic>
          <a:graphicData uri="http://schemas.openxmlformats.org/presentationml/2006/ole">
            <mc:AlternateContent xmlns:mc="http://schemas.openxmlformats.org/markup-compatibility/2006">
              <mc:Choice xmlns:v="urn:schemas-microsoft-com:vml" Requires="v">
                <p:oleObj spid="_x0000_s47237" r:id="rId3" imgW="7824960" imgH="3650760" progId="">
                  <p:embed/>
                </p:oleObj>
              </mc:Choice>
              <mc:Fallback>
                <p:oleObj r:id="rId3" imgW="7824960" imgH="365076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10" y="1376772"/>
                        <a:ext cx="9028580" cy="4104456"/>
                      </a:xfrm>
                      <a:prstGeom prst="rect">
                        <a:avLst/>
                      </a:prstGeom>
                      <a:noFill/>
                      <a:ln>
                        <a:noFill/>
                      </a:ln>
                      <a:effectLst/>
                    </p:spPr>
                  </p:pic>
                </p:oleObj>
              </mc:Fallback>
            </mc:AlternateContent>
          </a:graphicData>
        </a:graphic>
      </p:graphicFrame>
      <p:sp>
        <p:nvSpPr>
          <p:cNvPr id="7" name="投影片編號版面配置區 6"/>
          <p:cNvSpPr>
            <a:spLocks noGrp="1"/>
          </p:cNvSpPr>
          <p:nvPr>
            <p:ph type="sldNum" sz="quarter" idx="12"/>
          </p:nvPr>
        </p:nvSpPr>
        <p:spPr/>
        <p:txBody>
          <a:bodyPr/>
          <a:lstStyle/>
          <a:p>
            <a:fld id="{C4036A0D-C5FF-472F-86C5-BABC523E211F}" type="slidenum">
              <a:rPr lang="zh-TW" altLang="en-US" smtClean="0"/>
              <a:t>46</a:t>
            </a:fld>
            <a:endParaRPr lang="zh-TW" altLang="en-US"/>
          </a:p>
        </p:txBody>
      </p:sp>
    </p:spTree>
    <p:extLst>
      <p:ext uri="{BB962C8B-B14F-4D97-AF65-F5344CB8AC3E}">
        <p14:creationId xmlns:p14="http://schemas.microsoft.com/office/powerpoint/2010/main" val="40693907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457200" y="548680"/>
            <a:ext cx="8229600" cy="5760640"/>
          </a:xfrm>
        </p:spPr>
        <p:txBody>
          <a:bodyPr>
            <a:normAutofit/>
          </a:bodyPr>
          <a:lstStyle/>
          <a:p>
            <a:pPr algn="just"/>
            <a:r>
              <a:rPr lang="en-US" altLang="zh-TW" sz="2400" dirty="0"/>
              <a:t>Here, we are only interested in the Hamiltonian property of </a:t>
            </a:r>
            <a:r>
              <a:rPr lang="en-US" altLang="zh-TW" sz="2400" i="1" dirty="0"/>
              <a:t>Q</a:t>
            </a:r>
            <a:r>
              <a:rPr lang="en-US" altLang="zh-TW" sz="2400" i="1" baseline="-25000" dirty="0"/>
              <a:t>n</a:t>
            </a:r>
            <a:r>
              <a:rPr lang="en-US" altLang="zh-TW" sz="2400" dirty="0"/>
              <a:t>. It is proved that </a:t>
            </a:r>
            <a:r>
              <a:rPr lang="en-US" altLang="zh-TW" sz="2400" i="1" dirty="0" err="1"/>
              <a:t>Q</a:t>
            </a:r>
            <a:r>
              <a:rPr lang="en-US" altLang="zh-TW" sz="2400" i="1" baseline="-25000" dirty="0" err="1"/>
              <a:t>n</a:t>
            </a:r>
            <a:r>
              <a:rPr lang="en-US" altLang="zh-TW" sz="2400" i="1" dirty="0"/>
              <a:t> </a:t>
            </a:r>
            <a:r>
              <a:rPr lang="en-US" altLang="zh-TW" sz="2400" dirty="0"/>
              <a:t>is Hamiltonian for every integer </a:t>
            </a:r>
            <a:r>
              <a:rPr lang="en-US" altLang="zh-TW" sz="2400" i="1" dirty="0"/>
              <a:t>n</a:t>
            </a:r>
            <a:r>
              <a:rPr lang="en-US" altLang="zh-TW" sz="2400" dirty="0"/>
              <a:t> greater than 1. We do not know how many total Hamiltonian cycles </a:t>
            </a:r>
            <a:r>
              <a:rPr lang="en-US" altLang="zh-TW" sz="2400" i="1" dirty="0" err="1"/>
              <a:t>Q</a:t>
            </a:r>
            <a:r>
              <a:rPr lang="en-US" altLang="zh-TW" sz="2400" i="1" baseline="-25000" dirty="0" err="1"/>
              <a:t>n</a:t>
            </a:r>
            <a:r>
              <a:rPr lang="en-US" altLang="zh-TW" sz="2400" dirty="0"/>
              <a:t> has. Yet, </a:t>
            </a:r>
            <a:r>
              <a:rPr lang="en-US" altLang="zh-TW" sz="2400" i="1" dirty="0" err="1"/>
              <a:t>Q</a:t>
            </a:r>
            <a:r>
              <a:rPr lang="en-US" altLang="zh-TW" sz="2400" i="1" baseline="-25000" dirty="0" err="1"/>
              <a:t>n</a:t>
            </a:r>
            <a:r>
              <a:rPr lang="en-US" altLang="zh-TW" sz="2400" dirty="0"/>
              <a:t> has an interesting Hamiltonian cycle known as </a:t>
            </a:r>
            <a:r>
              <a:rPr lang="en-US" altLang="zh-TW" sz="2400" b="1" i="1" dirty="0"/>
              <a:t>Gray code</a:t>
            </a:r>
            <a:r>
              <a:rPr lang="en-US" altLang="zh-TW" sz="2400" dirty="0"/>
              <a:t>. </a:t>
            </a:r>
            <a:r>
              <a:rPr lang="zh-TW" altLang="zh-TW" sz="2400" dirty="0"/>
              <a:t>The </a:t>
            </a:r>
            <a:r>
              <a:rPr lang="en-US" altLang="zh-TW" sz="2400" dirty="0"/>
              <a:t>G</a:t>
            </a:r>
            <a:r>
              <a:rPr lang="zh-TW" altLang="zh-TW" sz="2400" dirty="0"/>
              <a:t>ray code was originally designed to prevent spurious output from electromechanical switches. Today, Gray codes are widely used to facilitate error correction in digital communications such as digital terrestrial television and some cable TV systems. The Gray code for </a:t>
            </a:r>
            <a:r>
              <a:rPr lang="zh-TW" altLang="zh-TW" sz="2400" i="1" dirty="0"/>
              <a:t>n</a:t>
            </a:r>
            <a:r>
              <a:rPr lang="zh-TW" altLang="zh-TW" sz="2400" dirty="0"/>
              <a:t> bits can be generated recursively by reflecting the bits (i.e. listing them in reverse order and concatenating the reverse list onto the original list), prefixing the original bits with a binary 0 and then prefixing the reflected bits with a binary 1. The base case, for </a:t>
            </a:r>
            <a:r>
              <a:rPr lang="zh-TW" altLang="zh-TW" sz="2400" i="1" dirty="0"/>
              <a:t>n</a:t>
            </a:r>
            <a:r>
              <a:rPr lang="zh-TW" altLang="zh-TW" sz="2400" dirty="0"/>
              <a:t> = 1 bit, is the most basic Gray code, </a:t>
            </a:r>
            <a:r>
              <a:rPr lang="zh-TW" altLang="zh-TW" sz="2400" i="1" dirty="0"/>
              <a:t>0, 1</a:t>
            </a:r>
            <a:r>
              <a:rPr lang="zh-TW" altLang="zh-TW" sz="2400" dirty="0"/>
              <a:t>.</a:t>
            </a:r>
            <a:r>
              <a:rPr lang="zh-TW" altLang="en-US" sz="2400" dirty="0"/>
              <a:t> </a:t>
            </a:r>
            <a:r>
              <a:rPr lang="zh-TW" altLang="zh-TW" sz="2400" dirty="0"/>
              <a:t>See Figure 2-3</a:t>
            </a:r>
            <a:r>
              <a:rPr lang="en-US" altLang="zh-TW" sz="2400" dirty="0"/>
              <a:t>6</a:t>
            </a:r>
            <a:r>
              <a:rPr lang="zh-TW" altLang="zh-TW" sz="2400" dirty="0"/>
              <a:t> for illustration.</a:t>
            </a:r>
          </a:p>
        </p:txBody>
      </p:sp>
      <p:sp>
        <p:nvSpPr>
          <p:cNvPr id="2" name="投影片編號版面配置區 1"/>
          <p:cNvSpPr>
            <a:spLocks noGrp="1"/>
          </p:cNvSpPr>
          <p:nvPr>
            <p:ph type="sldNum" sz="quarter" idx="12"/>
          </p:nvPr>
        </p:nvSpPr>
        <p:spPr/>
        <p:txBody>
          <a:bodyPr/>
          <a:lstStyle/>
          <a:p>
            <a:fld id="{C4036A0D-C5FF-472F-86C5-BABC523E211F}" type="slidenum">
              <a:rPr lang="zh-TW" altLang="en-US" smtClean="0"/>
              <a:t>47</a:t>
            </a:fld>
            <a:endParaRPr lang="zh-TW" altLang="en-US"/>
          </a:p>
        </p:txBody>
      </p:sp>
    </p:spTree>
    <p:extLst>
      <p:ext uri="{BB962C8B-B14F-4D97-AF65-F5344CB8AC3E}">
        <p14:creationId xmlns:p14="http://schemas.microsoft.com/office/powerpoint/2010/main" val="5471049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物件 1"/>
          <p:cNvGraphicFramePr>
            <a:graphicFrameLocks noChangeAspect="1"/>
          </p:cNvGraphicFramePr>
          <p:nvPr>
            <p:extLst>
              <p:ext uri="{D42A27DB-BD31-4B8C-83A1-F6EECF244321}">
                <p14:modId xmlns:p14="http://schemas.microsoft.com/office/powerpoint/2010/main" val="1771972823"/>
              </p:ext>
            </p:extLst>
          </p:nvPr>
        </p:nvGraphicFramePr>
        <p:xfrm>
          <a:off x="2699792" y="620688"/>
          <a:ext cx="3720989" cy="3600400"/>
        </p:xfrm>
        <a:graphic>
          <a:graphicData uri="http://schemas.openxmlformats.org/presentationml/2006/ole">
            <mc:AlternateContent xmlns:mc="http://schemas.openxmlformats.org/markup-compatibility/2006">
              <mc:Choice xmlns:v="urn:schemas-microsoft-com:vml" Requires="v">
                <p:oleObj spid="_x0000_s52357" r:id="rId3" imgW="3023280" imgH="3240000" progId="">
                  <p:embed/>
                </p:oleObj>
              </mc:Choice>
              <mc:Fallback>
                <p:oleObj r:id="rId3" imgW="3023280" imgH="324000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620688"/>
                        <a:ext cx="3720989" cy="3600400"/>
                      </a:xfrm>
                      <a:prstGeom prst="rect">
                        <a:avLst/>
                      </a:prstGeom>
                      <a:noFill/>
                      <a:ln>
                        <a:noFill/>
                      </a:ln>
                      <a:effectLst/>
                    </p:spPr>
                  </p:pic>
                </p:oleObj>
              </mc:Fallback>
            </mc:AlternateContent>
          </a:graphicData>
        </a:graphic>
      </p:graphicFrame>
      <p:sp>
        <p:nvSpPr>
          <p:cNvPr id="3" name="投影片編號版面配置區 2"/>
          <p:cNvSpPr>
            <a:spLocks noGrp="1"/>
          </p:cNvSpPr>
          <p:nvPr>
            <p:ph type="sldNum" sz="quarter" idx="12"/>
          </p:nvPr>
        </p:nvSpPr>
        <p:spPr/>
        <p:txBody>
          <a:bodyPr/>
          <a:lstStyle/>
          <a:p>
            <a:fld id="{C4036A0D-C5FF-472F-86C5-BABC523E211F}" type="slidenum">
              <a:rPr lang="zh-TW" altLang="en-US" smtClean="0"/>
              <a:t>48</a:t>
            </a:fld>
            <a:endParaRPr lang="zh-TW" altLang="en-US"/>
          </a:p>
        </p:txBody>
      </p:sp>
    </p:spTree>
    <p:extLst>
      <p:ext uri="{BB962C8B-B14F-4D97-AF65-F5344CB8AC3E}">
        <p14:creationId xmlns:p14="http://schemas.microsoft.com/office/powerpoint/2010/main" val="38278990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C4036A0D-C5FF-472F-86C5-BABC523E211F}" type="slidenum">
              <a:rPr lang="zh-TW" altLang="en-US" smtClean="0"/>
              <a:t>49</a:t>
            </a:fld>
            <a:endParaRPr lang="zh-TW" altLang="en-US"/>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9438" y="1700808"/>
            <a:ext cx="5662142" cy="4270198"/>
          </a:xfrm>
          <a:prstGeom prst="rect">
            <a:avLst/>
          </a:prstGeom>
        </p:spPr>
      </p:pic>
    </p:spTree>
    <p:extLst>
      <p:ext uri="{BB962C8B-B14F-4D97-AF65-F5344CB8AC3E}">
        <p14:creationId xmlns:p14="http://schemas.microsoft.com/office/powerpoint/2010/main" val="1924436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457200" y="1160749"/>
            <a:ext cx="8229600" cy="4536503"/>
          </a:xfrm>
        </p:spPr>
        <p:txBody>
          <a:bodyPr>
            <a:normAutofit/>
          </a:bodyPr>
          <a:lstStyle/>
          <a:p>
            <a:pPr algn="just"/>
            <a:r>
              <a:rPr lang="en-US" altLang="zh-TW" sz="2400" dirty="0"/>
              <a:t>The problem was proposed in 1855 by the Irish mathematician Sir William Hamilton (1805-1865). Since an answer must be a cycle, any arbitrary vertex may be selected as the starting point of the tour, meaning that the particular choice made is irrelevant and unimportant. Such a cycle is called a </a:t>
            </a:r>
            <a:r>
              <a:rPr lang="en-US" altLang="zh-TW" sz="2400" b="1" i="1" dirty="0"/>
              <a:t>Hamiltonian cycle</a:t>
            </a:r>
            <a:r>
              <a:rPr lang="en-US" altLang="zh-TW" sz="2400" dirty="0"/>
              <a:t>, in honor of Hamilton.</a:t>
            </a:r>
            <a:endParaRPr lang="zh-TW" altLang="en-US" sz="2400" dirty="0"/>
          </a:p>
        </p:txBody>
      </p:sp>
      <p:sp>
        <p:nvSpPr>
          <p:cNvPr id="2" name="投影片編號版面配置區 1"/>
          <p:cNvSpPr>
            <a:spLocks noGrp="1"/>
          </p:cNvSpPr>
          <p:nvPr>
            <p:ph type="sldNum" sz="quarter" idx="12"/>
          </p:nvPr>
        </p:nvSpPr>
        <p:spPr/>
        <p:txBody>
          <a:bodyPr/>
          <a:lstStyle/>
          <a:p>
            <a:fld id="{C4036A0D-C5FF-472F-86C5-BABC523E211F}" type="slidenum">
              <a:rPr lang="zh-TW" altLang="en-US" smtClean="0"/>
              <a:t>5</a:t>
            </a:fld>
            <a:endParaRPr lang="zh-TW" altLang="en-US"/>
          </a:p>
        </p:txBody>
      </p:sp>
    </p:spTree>
    <p:extLst>
      <p:ext uri="{BB962C8B-B14F-4D97-AF65-F5344CB8AC3E}">
        <p14:creationId xmlns:p14="http://schemas.microsoft.com/office/powerpoint/2010/main" val="37278998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C4036A0D-C5FF-472F-86C5-BABC523E211F}" type="slidenum">
              <a:rPr lang="zh-TW" altLang="en-US" smtClean="0"/>
              <a:t>50</a:t>
            </a:fld>
            <a:endParaRPr lang="zh-TW" altLang="en-US" dirty="0"/>
          </a:p>
        </p:txBody>
      </p:sp>
      <p:pic>
        <p:nvPicPr>
          <p:cNvPr id="8" name="圖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827223"/>
            <a:ext cx="5181172" cy="3907213"/>
          </a:xfrm>
          <a:prstGeom prst="rect">
            <a:avLst/>
          </a:prstGeom>
        </p:spPr>
      </p:pic>
    </p:spTree>
    <p:extLst>
      <p:ext uri="{BB962C8B-B14F-4D97-AF65-F5344CB8AC3E}">
        <p14:creationId xmlns:p14="http://schemas.microsoft.com/office/powerpoint/2010/main" val="21888110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C4036A0D-C5FF-472F-86C5-BABC523E211F}" type="slidenum">
              <a:rPr lang="zh-TW" altLang="en-US" smtClean="0"/>
              <a:t>51</a:t>
            </a:fld>
            <a:endParaRPr lang="zh-TW" altLang="en-US"/>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523" y="1510146"/>
            <a:ext cx="7448697" cy="4839824"/>
          </a:xfrm>
          <a:prstGeom prst="rect">
            <a:avLst/>
          </a:prstGeom>
        </p:spPr>
      </p:pic>
      <p:sp>
        <p:nvSpPr>
          <p:cNvPr id="2" name="文字方塊 1"/>
          <p:cNvSpPr txBox="1"/>
          <p:nvPr/>
        </p:nvSpPr>
        <p:spPr>
          <a:xfrm>
            <a:off x="1619672" y="980728"/>
            <a:ext cx="4933528" cy="369332"/>
          </a:xfrm>
          <a:prstGeom prst="rect">
            <a:avLst/>
          </a:prstGeom>
          <a:noFill/>
        </p:spPr>
        <p:txBody>
          <a:bodyPr wrap="square" rtlCol="0">
            <a:spAutoFit/>
          </a:bodyPr>
          <a:lstStyle/>
          <a:p>
            <a:r>
              <a:rPr lang="en-US" altLang="zh-TW" dirty="0"/>
              <a:t>A relation of Euler circuit and Hamiltonian cycle</a:t>
            </a:r>
            <a:endParaRPr lang="zh-TW" altLang="en-US" dirty="0"/>
          </a:p>
        </p:txBody>
      </p:sp>
    </p:spTree>
    <p:extLst>
      <p:ext uri="{BB962C8B-B14F-4D97-AF65-F5344CB8AC3E}">
        <p14:creationId xmlns:p14="http://schemas.microsoft.com/office/powerpoint/2010/main" val="37551981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C4036A0D-C5FF-472F-86C5-BABC523E211F}" type="slidenum">
              <a:rPr lang="zh-TW" altLang="en-US" smtClean="0"/>
              <a:t>52</a:t>
            </a:fld>
            <a:endParaRPr lang="zh-TW" altLang="en-US"/>
          </a:p>
        </p:txBody>
      </p:sp>
      <p:pic>
        <p:nvPicPr>
          <p:cNvPr id="8" name="圖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9673" y="1091377"/>
            <a:ext cx="6424653" cy="4675246"/>
          </a:xfrm>
          <a:prstGeom prst="rect">
            <a:avLst/>
          </a:prstGeom>
        </p:spPr>
      </p:pic>
      <p:sp>
        <p:nvSpPr>
          <p:cNvPr id="2" name="內容版面配置區 1"/>
          <p:cNvSpPr>
            <a:spLocks noGrp="1"/>
          </p:cNvSpPr>
          <p:nvPr>
            <p:ph idx="1"/>
          </p:nvPr>
        </p:nvSpPr>
        <p:spPr/>
        <p:txBody>
          <a:bodyPr/>
          <a:lstStyle/>
          <a:p>
            <a:endParaRPr lang="zh-TW" altLang="en-US"/>
          </a:p>
        </p:txBody>
      </p:sp>
    </p:spTree>
    <p:extLst>
      <p:ext uri="{BB962C8B-B14F-4D97-AF65-F5344CB8AC3E}">
        <p14:creationId xmlns:p14="http://schemas.microsoft.com/office/powerpoint/2010/main" val="31472589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C4036A0D-C5FF-472F-86C5-BABC523E211F}" type="slidenum">
              <a:rPr lang="zh-TW" altLang="en-US" smtClean="0"/>
              <a:t>53</a:t>
            </a:fld>
            <a:endParaRPr lang="zh-TW" altLang="en-US"/>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7691" y="908720"/>
            <a:ext cx="5412549" cy="4968552"/>
          </a:xfrm>
          <a:prstGeom prst="rect">
            <a:avLst/>
          </a:prstGeom>
        </p:spPr>
      </p:pic>
    </p:spTree>
    <p:extLst>
      <p:ext uri="{BB962C8B-B14F-4D97-AF65-F5344CB8AC3E}">
        <p14:creationId xmlns:p14="http://schemas.microsoft.com/office/powerpoint/2010/main" val="4344222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Hamiltonian cycle:  NP-Complete</a:t>
            </a:r>
          </a:p>
          <a:p>
            <a:r>
              <a:rPr lang="en-US" altLang="zh-TW" dirty="0"/>
              <a:t>Non-Hamiltonian:  CO-NP.</a:t>
            </a:r>
          </a:p>
          <a:p>
            <a:endParaRPr lang="en-US" altLang="zh-TW" dirty="0"/>
          </a:p>
          <a:p>
            <a:r>
              <a:rPr lang="en-US" altLang="zh-TW" dirty="0"/>
              <a:t>Hamiltonian cycle:  Difficult Problem.</a:t>
            </a:r>
          </a:p>
          <a:p>
            <a:endParaRPr lang="en-US" altLang="zh-TW" dirty="0"/>
          </a:p>
          <a:p>
            <a:r>
              <a:rPr lang="en-US" altLang="zh-TW" dirty="0"/>
              <a:t>Non-Hamiltonian graphs:  More difficult.</a:t>
            </a:r>
            <a:endParaRPr lang="zh-TW" altLang="en-US" dirty="0"/>
          </a:p>
        </p:txBody>
      </p:sp>
      <p:sp>
        <p:nvSpPr>
          <p:cNvPr id="4" name="投影片編號版面配置區 3"/>
          <p:cNvSpPr>
            <a:spLocks noGrp="1"/>
          </p:cNvSpPr>
          <p:nvPr>
            <p:ph type="sldNum" sz="quarter" idx="12"/>
          </p:nvPr>
        </p:nvSpPr>
        <p:spPr/>
        <p:txBody>
          <a:bodyPr/>
          <a:lstStyle/>
          <a:p>
            <a:fld id="{C4036A0D-C5FF-472F-86C5-BABC523E211F}" type="slidenum">
              <a:rPr lang="zh-TW" altLang="en-US" smtClean="0"/>
              <a:t>54</a:t>
            </a:fld>
            <a:endParaRPr lang="zh-TW" altLang="en-US"/>
          </a:p>
        </p:txBody>
      </p:sp>
    </p:spTree>
    <p:extLst>
      <p:ext uri="{BB962C8B-B14F-4D97-AF65-F5344CB8AC3E}">
        <p14:creationId xmlns:p14="http://schemas.microsoft.com/office/powerpoint/2010/main" val="11396513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Euler graph:  Easy problem.</a:t>
            </a:r>
            <a:endParaRPr lang="zh-TW" altLang="en-US" dirty="0"/>
          </a:p>
        </p:txBody>
      </p:sp>
      <p:sp>
        <p:nvSpPr>
          <p:cNvPr id="4" name="投影片編號版面配置區 3"/>
          <p:cNvSpPr>
            <a:spLocks noGrp="1"/>
          </p:cNvSpPr>
          <p:nvPr>
            <p:ph type="sldNum" sz="quarter" idx="12"/>
          </p:nvPr>
        </p:nvSpPr>
        <p:spPr/>
        <p:txBody>
          <a:bodyPr/>
          <a:lstStyle/>
          <a:p>
            <a:fld id="{C4036A0D-C5FF-472F-86C5-BABC523E211F}" type="slidenum">
              <a:rPr lang="zh-TW" altLang="en-US" smtClean="0"/>
              <a:t>55</a:t>
            </a:fld>
            <a:endParaRPr lang="zh-TW" altLang="en-US"/>
          </a:p>
        </p:txBody>
      </p:sp>
    </p:spTree>
    <p:extLst>
      <p:ext uri="{BB962C8B-B14F-4D97-AF65-F5344CB8AC3E}">
        <p14:creationId xmlns:p14="http://schemas.microsoft.com/office/powerpoint/2010/main" val="29758907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My point of view</a:t>
            </a:r>
            <a:endParaRPr lang="zh-TW" altLang="en-US" dirty="0"/>
          </a:p>
        </p:txBody>
      </p:sp>
      <p:sp>
        <p:nvSpPr>
          <p:cNvPr id="3" name="內容版面配置區 2"/>
          <p:cNvSpPr>
            <a:spLocks noGrp="1"/>
          </p:cNvSpPr>
          <p:nvPr>
            <p:ph idx="1"/>
          </p:nvPr>
        </p:nvSpPr>
        <p:spPr/>
        <p:txBody>
          <a:bodyPr/>
          <a:lstStyle/>
          <a:p>
            <a:r>
              <a:rPr lang="en-US" altLang="zh-TW" dirty="0"/>
              <a:t>From research point of view:</a:t>
            </a:r>
          </a:p>
          <a:p>
            <a:r>
              <a:rPr lang="en-US" altLang="zh-TW" dirty="0"/>
              <a:t>Euler graphs:  Difficult</a:t>
            </a:r>
          </a:p>
          <a:p>
            <a:r>
              <a:rPr lang="en-US" altLang="zh-TW" dirty="0"/>
              <a:t>Hamiltonian graphs: Easy </a:t>
            </a:r>
          </a:p>
          <a:p>
            <a:endParaRPr lang="en-US" altLang="zh-TW" dirty="0"/>
          </a:p>
          <a:p>
            <a:endParaRPr lang="zh-TW" altLang="en-US" dirty="0"/>
          </a:p>
        </p:txBody>
      </p:sp>
      <p:sp>
        <p:nvSpPr>
          <p:cNvPr id="4" name="投影片編號版面配置區 3"/>
          <p:cNvSpPr>
            <a:spLocks noGrp="1"/>
          </p:cNvSpPr>
          <p:nvPr>
            <p:ph type="sldNum" sz="quarter" idx="12"/>
          </p:nvPr>
        </p:nvSpPr>
        <p:spPr/>
        <p:txBody>
          <a:bodyPr/>
          <a:lstStyle/>
          <a:p>
            <a:fld id="{C4036A0D-C5FF-472F-86C5-BABC523E211F}" type="slidenum">
              <a:rPr lang="zh-TW" altLang="en-US" smtClean="0"/>
              <a:t>56</a:t>
            </a:fld>
            <a:endParaRPr lang="zh-TW" altLang="en-US"/>
          </a:p>
        </p:txBody>
      </p:sp>
    </p:spTree>
    <p:extLst>
      <p:ext uri="{BB962C8B-B14F-4D97-AF65-F5344CB8AC3E}">
        <p14:creationId xmlns:p14="http://schemas.microsoft.com/office/powerpoint/2010/main" val="26543675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l"/>
            <a:r>
              <a:rPr lang="en-US" altLang="zh-TW" sz="3600" b="1" dirty="0"/>
              <a:t>Suggested Reading and Possible Future Directions</a:t>
            </a:r>
            <a:endParaRPr lang="zh-TW" altLang="en-US" sz="3600" dirty="0"/>
          </a:p>
        </p:txBody>
      </p:sp>
      <p:sp>
        <p:nvSpPr>
          <p:cNvPr id="3" name="內容版面配置區 2"/>
          <p:cNvSpPr>
            <a:spLocks noGrp="1"/>
          </p:cNvSpPr>
          <p:nvPr>
            <p:ph idx="1"/>
          </p:nvPr>
        </p:nvSpPr>
        <p:spPr>
          <a:xfrm>
            <a:off x="457200" y="1268760"/>
            <a:ext cx="8229600" cy="5472608"/>
          </a:xfrm>
        </p:spPr>
        <p:txBody>
          <a:bodyPr>
            <a:noAutofit/>
          </a:bodyPr>
          <a:lstStyle/>
          <a:p>
            <a:pPr algn="just"/>
            <a:r>
              <a:rPr lang="en-US" altLang="zh-TW" sz="2200" dirty="0"/>
              <a:t>Until the 1970’s, interest in Hamiltonian cycles was centered on their relationship to the famous Four Color Problem. The Four Color Problem </a:t>
            </a:r>
            <a:r>
              <a:rPr lang="zh-TW" altLang="zh-TW" sz="2200" dirty="0"/>
              <a:t>states that given any separation of a plane into contiguous regions, called a map, the regions can be colored using at most four colors so that no two adjacent regions have the same color. Two regions are called adjacent only if they share a border segment, not just a point.</a:t>
            </a:r>
            <a:r>
              <a:rPr lang="en-US" altLang="zh-TW" sz="2200" dirty="0"/>
              <a:t> In October 23, 1852, Sir William Hamilton received a letter from Augustus de Morgan at University College in London. In this letter, the Four Color Problem first appeared. The problem was posed also by de Morgan's student Frederick Guthrie, who later attributed its origin to his brother Francis Guthrie. The problem was phrased in terms of map coloring, in which the regions of a planar graph are to be colored. In 1878, to solve the Four Color Problem, Cayley announced the problem to the London Mathematical Society. Within a year, Kempe [8] published a “solution.” Kempe was soon thereafter elected a Fellow of the Royal Society.</a:t>
            </a:r>
            <a:endParaRPr lang="zh-TW" altLang="en-US" sz="2200" dirty="0"/>
          </a:p>
        </p:txBody>
      </p:sp>
      <p:sp>
        <p:nvSpPr>
          <p:cNvPr id="4" name="投影片編號版面配置區 3"/>
          <p:cNvSpPr>
            <a:spLocks noGrp="1"/>
          </p:cNvSpPr>
          <p:nvPr>
            <p:ph type="sldNum" sz="quarter" idx="12"/>
          </p:nvPr>
        </p:nvSpPr>
        <p:spPr/>
        <p:txBody>
          <a:bodyPr/>
          <a:lstStyle/>
          <a:p>
            <a:fld id="{C4036A0D-C5FF-472F-86C5-BABC523E211F}" type="slidenum">
              <a:rPr lang="zh-TW" altLang="en-US" smtClean="0"/>
              <a:t>57</a:t>
            </a:fld>
            <a:endParaRPr lang="zh-TW" altLang="en-US"/>
          </a:p>
        </p:txBody>
      </p:sp>
    </p:spTree>
    <p:extLst>
      <p:ext uri="{BB962C8B-B14F-4D97-AF65-F5344CB8AC3E}">
        <p14:creationId xmlns:p14="http://schemas.microsoft.com/office/powerpoint/2010/main" val="3131559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620688"/>
            <a:ext cx="8229600" cy="5616624"/>
          </a:xfrm>
        </p:spPr>
        <p:txBody>
          <a:bodyPr>
            <a:noAutofit/>
          </a:bodyPr>
          <a:lstStyle/>
          <a:p>
            <a:pPr algn="just"/>
            <a:r>
              <a:rPr lang="en-US" altLang="zh-TW" sz="2400" dirty="0"/>
              <a:t>In 1890, </a:t>
            </a:r>
            <a:r>
              <a:rPr lang="en-US" altLang="zh-TW" sz="2400" dirty="0" err="1"/>
              <a:t>Heawood</a:t>
            </a:r>
            <a:r>
              <a:rPr lang="en-US" altLang="zh-TW" sz="2400" dirty="0"/>
              <a:t> posed a refutation. Eventually, Appel and Haken [2,3,4] solved the four color problem. In 1878, Tait [12] proved a theorem relating face-coloring of planar maps to 3-edge-coloring of planar graphs. The puzzle of </a:t>
            </a:r>
            <a:r>
              <a:rPr lang="en-US" altLang="zh-TW" sz="2400" b="1" i="1" dirty="0"/>
              <a:t>Kingdom Without Numbers</a:t>
            </a:r>
            <a:r>
              <a:rPr lang="en-US" altLang="zh-TW" sz="2400" dirty="0"/>
              <a:t> is actually a 3-edge-coloring of planar graphs. </a:t>
            </a:r>
            <a:r>
              <a:rPr lang="en-US" altLang="zh-TW" sz="2400" dirty="0" err="1"/>
              <a:t>Tait</a:t>
            </a:r>
            <a:r>
              <a:rPr lang="en-US" altLang="zh-TW" sz="2400" dirty="0"/>
              <a:t> believed that his approach gave a proof of the Four Color Theorem because he assumed that every 3-connected cubic planar graph is Hamiltonian. (A graph is 3-connected if it remains connected if any two vertices are deleted.) Although the gap was noticed earlier, an explicit counterexample was found in 1946. Yet, the proof of this counterexample, that a 3-connected cubic planar graph is not Hamiltonian, is very tedious. Later, </a:t>
            </a:r>
            <a:r>
              <a:rPr lang="en-US" altLang="zh-TW" sz="2400" dirty="0" err="1"/>
              <a:t>Grinberg</a:t>
            </a:r>
            <a:r>
              <a:rPr lang="en-US" altLang="zh-TW" sz="2400" dirty="0"/>
              <a:t> [7] discovered a simple necessary condition that led to many cubic 3-connected non-Hamiltonian planar graphs.</a:t>
            </a:r>
            <a:endParaRPr lang="zh-TW" altLang="en-US" sz="2200" dirty="0"/>
          </a:p>
        </p:txBody>
      </p:sp>
      <p:sp>
        <p:nvSpPr>
          <p:cNvPr id="5" name="投影片編號版面配置區 4"/>
          <p:cNvSpPr>
            <a:spLocks noGrp="1"/>
          </p:cNvSpPr>
          <p:nvPr>
            <p:ph type="sldNum" sz="quarter" idx="12"/>
          </p:nvPr>
        </p:nvSpPr>
        <p:spPr/>
        <p:txBody>
          <a:bodyPr/>
          <a:lstStyle/>
          <a:p>
            <a:fld id="{C4036A0D-C5FF-472F-86C5-BABC523E211F}" type="slidenum">
              <a:rPr lang="zh-TW" altLang="en-US" smtClean="0"/>
              <a:t>58</a:t>
            </a:fld>
            <a:endParaRPr lang="zh-TW" altLang="en-US"/>
          </a:p>
        </p:txBody>
      </p:sp>
    </p:spTree>
    <p:extLst>
      <p:ext uri="{BB962C8B-B14F-4D97-AF65-F5344CB8AC3E}">
        <p14:creationId xmlns:p14="http://schemas.microsoft.com/office/powerpoint/2010/main" val="25123370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620688"/>
            <a:ext cx="8229600" cy="5616624"/>
          </a:xfrm>
        </p:spPr>
        <p:txBody>
          <a:bodyPr>
            <a:noAutofit/>
          </a:bodyPr>
          <a:lstStyle/>
          <a:p>
            <a:pPr algn="just"/>
            <a:r>
              <a:rPr lang="en-US" altLang="zh-TW" sz="2400" dirty="0"/>
              <a:t>One important aspect of Hamiltonian cycles that interested scholars is its computational complexity [6]. </a:t>
            </a:r>
            <a:r>
              <a:rPr lang="zh-TW" altLang="zh-TW" sz="2400" dirty="0"/>
              <a:t>Computational complexity theory is a branch of the theory of computation in computer science that focuses on classifying computational problems according to their inherent difficulty.</a:t>
            </a:r>
            <a:r>
              <a:rPr lang="zh-TW" altLang="en-US" sz="2400" dirty="0"/>
              <a:t> </a:t>
            </a:r>
            <a:r>
              <a:rPr lang="zh-TW" altLang="zh-TW" sz="2400" dirty="0"/>
              <a:t>In computational complexity theory, the problem of determi</a:t>
            </a:r>
            <a:r>
              <a:rPr lang="en-US" altLang="zh-TW" sz="2400" dirty="0" err="1"/>
              <a:t>ning</a:t>
            </a:r>
            <a:r>
              <a:rPr lang="zh-TW" altLang="zh-TW" sz="2400" dirty="0"/>
              <a:t> a graph to</a:t>
            </a:r>
            <a:r>
              <a:rPr lang="en-US" altLang="zh-TW" sz="2400" dirty="0"/>
              <a:t> be</a:t>
            </a:r>
            <a:r>
              <a:rPr lang="zh-TW" altLang="zh-TW" sz="2400" dirty="0"/>
              <a:t> Hamiltonian is classified </a:t>
            </a:r>
            <a:r>
              <a:rPr lang="en-US" altLang="zh-TW" sz="2400" dirty="0"/>
              <a:t>as </a:t>
            </a:r>
            <a:r>
              <a:rPr lang="zh-TW" altLang="zh-TW" sz="2400" dirty="0"/>
              <a:t>NP-complete. Problems in NP-complete have the following two properties:</a:t>
            </a:r>
          </a:p>
          <a:p>
            <a:pPr marL="457200" lvl="0" indent="-457200" algn="just">
              <a:buFont typeface="+mj-lt"/>
              <a:buAutoNum type="arabicPeriod"/>
            </a:pPr>
            <a:r>
              <a:rPr lang="zh-TW" altLang="zh-TW" sz="2400" dirty="0"/>
              <a:t>Any given solution to the problem can be verified quickly (in polynomial time); the set of problems with this property is called NP (nondeterministic polynomial time). </a:t>
            </a:r>
          </a:p>
          <a:p>
            <a:pPr marL="457200" indent="-457200" algn="just">
              <a:buFont typeface="+mj-lt"/>
              <a:buAutoNum type="arabicPeriod"/>
            </a:pPr>
            <a:r>
              <a:rPr lang="zh-TW" altLang="zh-TW" sz="2400" dirty="0"/>
              <a:t>If the problem can be solved quickly (in polynomial time), then so can every problem in NP.</a:t>
            </a:r>
            <a:endParaRPr lang="zh-TW" altLang="en-US" sz="2200" dirty="0"/>
          </a:p>
        </p:txBody>
      </p:sp>
      <p:sp>
        <p:nvSpPr>
          <p:cNvPr id="2" name="投影片編號版面配置區 1"/>
          <p:cNvSpPr>
            <a:spLocks noGrp="1"/>
          </p:cNvSpPr>
          <p:nvPr>
            <p:ph type="sldNum" sz="quarter" idx="12"/>
          </p:nvPr>
        </p:nvSpPr>
        <p:spPr/>
        <p:txBody>
          <a:bodyPr/>
          <a:lstStyle/>
          <a:p>
            <a:fld id="{C4036A0D-C5FF-472F-86C5-BABC523E211F}" type="slidenum">
              <a:rPr lang="zh-TW" altLang="en-US" smtClean="0"/>
              <a:t>59</a:t>
            </a:fld>
            <a:endParaRPr lang="zh-TW" altLang="en-US" dirty="0"/>
          </a:p>
        </p:txBody>
      </p:sp>
    </p:spTree>
    <p:extLst>
      <p:ext uri="{BB962C8B-B14F-4D97-AF65-F5344CB8AC3E}">
        <p14:creationId xmlns:p14="http://schemas.microsoft.com/office/powerpoint/2010/main" val="1448893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4009891" y="6304002"/>
            <a:ext cx="1124219" cy="369332"/>
          </a:xfrm>
          <a:prstGeom prst="rect">
            <a:avLst/>
          </a:prstGeom>
          <a:noFill/>
        </p:spPr>
        <p:txBody>
          <a:bodyPr wrap="none" rtlCol="0">
            <a:spAutoFit/>
          </a:bodyPr>
          <a:lstStyle/>
          <a:p>
            <a:r>
              <a:rPr lang="en-US" altLang="zh-TW" dirty="0"/>
              <a:t>Figure 2-3</a:t>
            </a:r>
            <a:endParaRPr lang="zh-TW" altLang="en-US" dirty="0"/>
          </a:p>
        </p:txBody>
      </p:sp>
      <p:sp>
        <p:nvSpPr>
          <p:cNvPr id="3" name="投影片編號版面配置區 2"/>
          <p:cNvSpPr>
            <a:spLocks noGrp="1"/>
          </p:cNvSpPr>
          <p:nvPr>
            <p:ph type="sldNum" sz="quarter" idx="12"/>
          </p:nvPr>
        </p:nvSpPr>
        <p:spPr/>
        <p:txBody>
          <a:bodyPr/>
          <a:lstStyle/>
          <a:p>
            <a:fld id="{C4036A0D-C5FF-472F-86C5-BABC523E211F}" type="slidenum">
              <a:rPr lang="zh-TW" altLang="en-US" smtClean="0"/>
              <a:t>6</a:t>
            </a:fld>
            <a:endParaRPr lang="zh-TW" altLang="en-US"/>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821" y="1935612"/>
            <a:ext cx="5394358" cy="3956204"/>
          </a:xfrm>
          <a:prstGeom prst="rect">
            <a:avLst/>
          </a:prstGeom>
        </p:spPr>
      </p:pic>
    </p:spTree>
    <p:extLst>
      <p:ext uri="{BB962C8B-B14F-4D97-AF65-F5344CB8AC3E}">
        <p14:creationId xmlns:p14="http://schemas.microsoft.com/office/powerpoint/2010/main" val="3451098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332656"/>
            <a:ext cx="8229600" cy="6192688"/>
          </a:xfrm>
        </p:spPr>
        <p:txBody>
          <a:bodyPr>
            <a:noAutofit/>
          </a:bodyPr>
          <a:lstStyle/>
          <a:p>
            <a:pPr algn="just"/>
            <a:r>
              <a:rPr lang="zh-TW" altLang="zh-TW" sz="2400" dirty="0"/>
              <a:t>Although any given solution to such a problem can be verified quickly, there is no known efficient way to locate a solution in the first place; indeed, the most notable characteristic of NP-complete problems is that no fast solution to them is known. That is, the time required to solve the problem using any currently known algorithm increases very quickly as the size of the problem grows. As a result, the time required to solve even moderately large versions of many of these problems easily reaches into the billions or trillions of years, using any amount of computing power available today. </a:t>
            </a:r>
          </a:p>
          <a:p>
            <a:pPr algn="just"/>
            <a:r>
              <a:rPr lang="zh-TW" altLang="zh-TW" sz="2400" dirty="0"/>
              <a:t>Thus, we may not have an efficient algorithm to find </a:t>
            </a:r>
            <a:r>
              <a:rPr lang="en-US" altLang="zh-TW" sz="2400" dirty="0"/>
              <a:t>a Hamiltonian cycle for a given graph. Yet, we can easily verify that a particular cycle is indeed a Hamiltonian cycle. Checking that a graph is non-Hamiltonian, which is classified into co-NP </a:t>
            </a:r>
            <a:r>
              <a:rPr lang="zh-TW" altLang="zh-TW" sz="2400" dirty="0"/>
              <a:t>in computational complexity theory</a:t>
            </a:r>
            <a:r>
              <a:rPr lang="en-US" altLang="zh-TW" sz="2400" dirty="0"/>
              <a:t>, is much more difficult.</a:t>
            </a:r>
            <a:endParaRPr lang="zh-TW" altLang="en-US" sz="2200" dirty="0"/>
          </a:p>
        </p:txBody>
      </p:sp>
      <p:sp>
        <p:nvSpPr>
          <p:cNvPr id="2" name="投影片編號版面配置區 1"/>
          <p:cNvSpPr>
            <a:spLocks noGrp="1"/>
          </p:cNvSpPr>
          <p:nvPr>
            <p:ph type="sldNum" sz="quarter" idx="12"/>
          </p:nvPr>
        </p:nvSpPr>
        <p:spPr/>
        <p:txBody>
          <a:bodyPr/>
          <a:lstStyle/>
          <a:p>
            <a:fld id="{C4036A0D-C5FF-472F-86C5-BABC523E211F}" type="slidenum">
              <a:rPr lang="zh-TW" altLang="en-US" smtClean="0"/>
              <a:t>60</a:t>
            </a:fld>
            <a:endParaRPr lang="zh-TW" altLang="en-US"/>
          </a:p>
        </p:txBody>
      </p:sp>
    </p:spTree>
    <p:extLst>
      <p:ext uri="{BB962C8B-B14F-4D97-AF65-F5344CB8AC3E}">
        <p14:creationId xmlns:p14="http://schemas.microsoft.com/office/powerpoint/2010/main" val="6535513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404664"/>
            <a:ext cx="8229600" cy="5721499"/>
          </a:xfrm>
        </p:spPr>
        <p:txBody>
          <a:bodyPr>
            <a:normAutofit fontScale="85000" lnSpcReduction="20000"/>
          </a:bodyPr>
          <a:lstStyle/>
          <a:p>
            <a:pPr algn="just"/>
            <a:r>
              <a:rPr lang="en-US" altLang="zh-TW" dirty="0"/>
              <a:t>Mathematicians are interested in classifying certain families of graphs, such as Hamiltonian. Now, we introduce one such family. The generalized Petersen graphs are a family of cubic graphs formed by connecting the vertices of a regular polygon to the corresponding vertices of a star polygon. They include the Petersen graph and generalize one of the ways of constructing the Petersen graph. The generalized Petersen graph family was introduced in 1950 by H. S. M. </a:t>
            </a:r>
            <a:r>
              <a:rPr lang="en-US" altLang="zh-TW" dirty="0" err="1"/>
              <a:t>Coxeter</a:t>
            </a:r>
            <a:r>
              <a:rPr lang="en-US" altLang="zh-TW" dirty="0"/>
              <a:t> [5] and these graphs were given their name in 1969 by Mark Watkins [13].</a:t>
            </a:r>
          </a:p>
          <a:p>
            <a:endParaRPr lang="en-US" altLang="zh-TW" dirty="0"/>
          </a:p>
          <a:p>
            <a:pPr algn="just"/>
            <a:r>
              <a:rPr lang="en-US" altLang="zh-TW" dirty="0"/>
              <a:t>In Watkins' notation, </a:t>
            </a:r>
            <a:r>
              <a:rPr lang="en-US" altLang="zh-TW" i="1" dirty="0"/>
              <a:t>G</a:t>
            </a:r>
            <a:r>
              <a:rPr lang="en-US" altLang="zh-TW" dirty="0"/>
              <a:t>(</a:t>
            </a:r>
            <a:r>
              <a:rPr lang="en-US" altLang="zh-TW" i="1" dirty="0" err="1"/>
              <a:t>n</a:t>
            </a:r>
            <a:r>
              <a:rPr lang="en-US" altLang="zh-TW" dirty="0" err="1"/>
              <a:t>,</a:t>
            </a:r>
            <a:r>
              <a:rPr lang="en-US" altLang="zh-TW" i="1" dirty="0" err="1"/>
              <a:t>k</a:t>
            </a:r>
            <a:r>
              <a:rPr lang="en-US" altLang="zh-TW" dirty="0"/>
              <a:t>) is a graph with vertex set {</a:t>
            </a:r>
            <a:r>
              <a:rPr lang="en-US" altLang="zh-TW" i="1" dirty="0"/>
              <a:t>u</a:t>
            </a:r>
            <a:r>
              <a:rPr lang="en-US" altLang="zh-TW" baseline="-25000" dirty="0"/>
              <a:t>0</a:t>
            </a:r>
            <a:r>
              <a:rPr lang="en-US" altLang="zh-TW" dirty="0"/>
              <a:t>, </a:t>
            </a:r>
            <a:r>
              <a:rPr lang="en-US" altLang="zh-TW" i="1" dirty="0"/>
              <a:t>u</a:t>
            </a:r>
            <a:r>
              <a:rPr lang="en-US" altLang="zh-TW" baseline="-25000" dirty="0"/>
              <a:t>1</a:t>
            </a:r>
            <a:r>
              <a:rPr lang="en-US" altLang="zh-TW" dirty="0"/>
              <a:t>, ..., </a:t>
            </a:r>
            <a:r>
              <a:rPr lang="en-US" altLang="zh-TW" i="1" dirty="0"/>
              <a:t>u</a:t>
            </a:r>
            <a:r>
              <a:rPr lang="en-US" altLang="zh-TW" i="1" baseline="-25000" dirty="0"/>
              <a:t>n</a:t>
            </a:r>
            <a:r>
              <a:rPr lang="en-US" altLang="zh-TW" baseline="-25000" dirty="0"/>
              <a:t>−1</a:t>
            </a:r>
            <a:r>
              <a:rPr lang="en-US" altLang="zh-TW" dirty="0"/>
              <a:t>, </a:t>
            </a:r>
            <a:r>
              <a:rPr lang="en-US" altLang="zh-TW" i="1" dirty="0"/>
              <a:t>v</a:t>
            </a:r>
            <a:r>
              <a:rPr lang="en-US" altLang="zh-TW" baseline="-25000" dirty="0"/>
              <a:t>0</a:t>
            </a:r>
            <a:r>
              <a:rPr lang="en-US" altLang="zh-TW" dirty="0"/>
              <a:t>, </a:t>
            </a:r>
            <a:r>
              <a:rPr lang="en-US" altLang="zh-TW" i="1" dirty="0"/>
              <a:t>v</a:t>
            </a:r>
            <a:r>
              <a:rPr lang="en-US" altLang="zh-TW" baseline="-25000" dirty="0"/>
              <a:t>1</a:t>
            </a:r>
            <a:r>
              <a:rPr lang="en-US" altLang="zh-TW" dirty="0"/>
              <a:t>, ..., </a:t>
            </a:r>
            <a:r>
              <a:rPr lang="en-US" altLang="zh-TW" i="1" dirty="0"/>
              <a:t>v</a:t>
            </a:r>
            <a:r>
              <a:rPr lang="en-US" altLang="zh-TW" i="1" baseline="-25000" dirty="0"/>
              <a:t>n</a:t>
            </a:r>
            <a:r>
              <a:rPr lang="en-US" altLang="zh-TW" baseline="-25000" dirty="0"/>
              <a:t>−1</a:t>
            </a:r>
            <a:r>
              <a:rPr lang="en-US" altLang="zh-TW" dirty="0"/>
              <a:t>} and edge set {(</a:t>
            </a:r>
            <a:r>
              <a:rPr lang="en-US" altLang="zh-TW" i="1" dirty="0" err="1"/>
              <a:t>u</a:t>
            </a:r>
            <a:r>
              <a:rPr lang="en-US" altLang="zh-TW" i="1" baseline="-25000" dirty="0" err="1"/>
              <a:t>i</a:t>
            </a:r>
            <a:r>
              <a:rPr lang="en-US" altLang="zh-TW" dirty="0"/>
              <a:t> </a:t>
            </a:r>
            <a:r>
              <a:rPr lang="en-US" altLang="zh-TW" i="1" dirty="0"/>
              <a:t>u</a:t>
            </a:r>
            <a:r>
              <a:rPr lang="en-US" altLang="zh-TW" i="1" baseline="-25000" dirty="0"/>
              <a:t>i</a:t>
            </a:r>
            <a:r>
              <a:rPr lang="en-US" altLang="zh-TW" baseline="-25000" dirty="0"/>
              <a:t>+1</a:t>
            </a:r>
            <a:r>
              <a:rPr lang="en-US" altLang="zh-TW" dirty="0"/>
              <a:t>), (</a:t>
            </a:r>
            <a:r>
              <a:rPr lang="en-US" altLang="zh-TW" i="1" dirty="0" err="1"/>
              <a:t>u</a:t>
            </a:r>
            <a:r>
              <a:rPr lang="en-US" altLang="zh-TW" i="1" baseline="-25000" dirty="0" err="1"/>
              <a:t>i</a:t>
            </a:r>
            <a:r>
              <a:rPr lang="en-US" altLang="zh-TW" dirty="0"/>
              <a:t> </a:t>
            </a:r>
            <a:r>
              <a:rPr lang="en-US" altLang="zh-TW" i="1" dirty="0"/>
              <a:t>v</a:t>
            </a:r>
            <a:r>
              <a:rPr lang="en-US" altLang="zh-TW" i="1" baseline="-25000" dirty="0"/>
              <a:t>i</a:t>
            </a:r>
            <a:r>
              <a:rPr lang="en-US" altLang="zh-TW" i="1" dirty="0"/>
              <a:t>)</a:t>
            </a:r>
            <a:r>
              <a:rPr lang="en-US" altLang="zh-TW" dirty="0"/>
              <a:t>, (</a:t>
            </a:r>
            <a:r>
              <a:rPr lang="en-US" altLang="zh-TW" i="1" dirty="0"/>
              <a:t>v</a:t>
            </a:r>
            <a:r>
              <a:rPr lang="en-US" altLang="zh-TW" i="1" baseline="-25000" dirty="0"/>
              <a:t>i</a:t>
            </a:r>
            <a:r>
              <a:rPr lang="en-US" altLang="zh-TW" dirty="0"/>
              <a:t> </a:t>
            </a:r>
            <a:r>
              <a:rPr lang="en-US" altLang="zh-TW" i="1" dirty="0" err="1"/>
              <a:t>v</a:t>
            </a:r>
            <a:r>
              <a:rPr lang="en-US" altLang="zh-TW" i="1" baseline="-25000" dirty="0" err="1"/>
              <a:t>i</a:t>
            </a:r>
            <a:r>
              <a:rPr lang="en-US" altLang="zh-TW" baseline="-25000" dirty="0" err="1"/>
              <a:t>+</a:t>
            </a:r>
            <a:r>
              <a:rPr lang="en-US" altLang="zh-TW" i="1" baseline="-25000" dirty="0" err="1"/>
              <a:t>k</a:t>
            </a:r>
            <a:r>
              <a:rPr lang="en-US" altLang="zh-TW" dirty="0"/>
              <a:t>) | </a:t>
            </a:r>
            <a:r>
              <a:rPr lang="en-US" altLang="zh-TW" i="1" dirty="0" err="1"/>
              <a:t>i</a:t>
            </a:r>
            <a:r>
              <a:rPr lang="en-US" altLang="zh-TW" dirty="0"/>
              <a:t> = 0,...,</a:t>
            </a:r>
            <a:r>
              <a:rPr lang="en-US" altLang="zh-TW" i="1" dirty="0"/>
              <a:t>n</a:t>
            </a:r>
            <a:r>
              <a:rPr lang="en-US" altLang="zh-TW" dirty="0"/>
              <a:t> − 1} where subscripts are to be read modulo </a:t>
            </a:r>
            <a:r>
              <a:rPr lang="en-US" altLang="zh-TW" i="1" dirty="0"/>
              <a:t>n</a:t>
            </a:r>
            <a:r>
              <a:rPr lang="en-US" altLang="zh-TW" dirty="0"/>
              <a:t> and </a:t>
            </a:r>
            <a:r>
              <a:rPr lang="en-US" altLang="zh-TW" i="1" dirty="0"/>
              <a:t>k</a:t>
            </a:r>
            <a:r>
              <a:rPr lang="en-US" altLang="zh-TW" dirty="0"/>
              <a:t> &lt; </a:t>
            </a:r>
            <a:r>
              <a:rPr lang="en-US" altLang="zh-TW" i="1" dirty="0"/>
              <a:t>n</a:t>
            </a:r>
            <a:r>
              <a:rPr lang="en-US" altLang="zh-TW" dirty="0"/>
              <a:t>/2.</a:t>
            </a:r>
          </a:p>
          <a:p>
            <a:endParaRPr lang="zh-TW" altLang="en-US" dirty="0"/>
          </a:p>
        </p:txBody>
      </p:sp>
      <p:sp>
        <p:nvSpPr>
          <p:cNvPr id="4" name="投影片編號版面配置區 3"/>
          <p:cNvSpPr>
            <a:spLocks noGrp="1"/>
          </p:cNvSpPr>
          <p:nvPr>
            <p:ph type="sldNum" sz="quarter" idx="12"/>
          </p:nvPr>
        </p:nvSpPr>
        <p:spPr/>
        <p:txBody>
          <a:bodyPr/>
          <a:lstStyle/>
          <a:p>
            <a:fld id="{C4036A0D-C5FF-472F-86C5-BABC523E211F}" type="slidenum">
              <a:rPr lang="zh-TW" altLang="en-US" smtClean="0"/>
              <a:t>61</a:t>
            </a:fld>
            <a:endParaRPr lang="zh-TW" altLang="en-US"/>
          </a:p>
        </p:txBody>
      </p:sp>
    </p:spTree>
    <p:extLst>
      <p:ext uri="{BB962C8B-B14F-4D97-AF65-F5344CB8AC3E}">
        <p14:creationId xmlns:p14="http://schemas.microsoft.com/office/powerpoint/2010/main" val="26262492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pPr algn="just"/>
            <a:r>
              <a:rPr lang="en-US" altLang="zh-TW" dirty="0"/>
              <a:t>For example, the left graph in Figure 2-27 is GP(5,2) which is also know as a Petersen graph. It was proved by </a:t>
            </a:r>
            <a:r>
              <a:rPr lang="en-US" altLang="zh-TW" dirty="0" err="1"/>
              <a:t>Alspach</a:t>
            </a:r>
            <a:r>
              <a:rPr lang="en-US" altLang="zh-TW" dirty="0"/>
              <a:t> [1] that G(</a:t>
            </a:r>
            <a:r>
              <a:rPr lang="en-US" altLang="zh-TW" dirty="0" err="1"/>
              <a:t>n,k</a:t>
            </a:r>
            <a:r>
              <a:rPr lang="en-US" altLang="zh-TW" dirty="0"/>
              <a:t>) is non-Hamiltonian if and only if n=6m+5 with n=2, or 3m+2 for some integer m. </a:t>
            </a:r>
          </a:p>
        </p:txBody>
      </p:sp>
      <p:sp>
        <p:nvSpPr>
          <p:cNvPr id="4" name="投影片編號版面配置區 3"/>
          <p:cNvSpPr>
            <a:spLocks noGrp="1"/>
          </p:cNvSpPr>
          <p:nvPr>
            <p:ph type="sldNum" sz="quarter" idx="12"/>
          </p:nvPr>
        </p:nvSpPr>
        <p:spPr/>
        <p:txBody>
          <a:bodyPr/>
          <a:lstStyle/>
          <a:p>
            <a:fld id="{C4036A0D-C5FF-472F-86C5-BABC523E211F}" type="slidenum">
              <a:rPr lang="zh-TW" altLang="en-US" smtClean="0"/>
              <a:t>62</a:t>
            </a:fld>
            <a:endParaRPr lang="zh-TW" altLang="en-US"/>
          </a:p>
        </p:txBody>
      </p:sp>
    </p:spTree>
    <p:extLst>
      <p:ext uri="{BB962C8B-B14F-4D97-AF65-F5344CB8AC3E}">
        <p14:creationId xmlns:p14="http://schemas.microsoft.com/office/powerpoint/2010/main" val="10170279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Problem</a:t>
            </a:r>
            <a:endParaRPr lang="zh-TW" altLang="en-US"/>
          </a:p>
        </p:txBody>
      </p:sp>
      <p:sp>
        <p:nvSpPr>
          <p:cNvPr id="3" name="內容版面配置區 2"/>
          <p:cNvSpPr>
            <a:spLocks noGrp="1"/>
          </p:cNvSpPr>
          <p:nvPr>
            <p:ph idx="1"/>
          </p:nvPr>
        </p:nvSpPr>
        <p:spPr/>
        <p:txBody>
          <a:bodyPr>
            <a:normAutofit fontScale="85000" lnSpcReduction="20000"/>
          </a:bodyPr>
          <a:lstStyle/>
          <a:p>
            <a:pPr algn="just"/>
            <a:r>
              <a:rPr lang="zh-TW" altLang="zh-TW" dirty="0"/>
              <a:t>There are many interesting </a:t>
            </a:r>
            <a:r>
              <a:rPr lang="en-US" altLang="zh-TW" dirty="0"/>
              <a:t>remaining </a:t>
            </a:r>
            <a:r>
              <a:rPr lang="zh-TW" altLang="zh-TW" dirty="0"/>
              <a:t>problems </a:t>
            </a:r>
            <a:r>
              <a:rPr lang="en-US" altLang="zh-TW" dirty="0"/>
              <a:t>with </a:t>
            </a:r>
            <a:r>
              <a:rPr lang="zh-TW" altLang="zh-TW" dirty="0"/>
              <a:t>Hamiltonian cycles. Here, I propose one </a:t>
            </a:r>
            <a:r>
              <a:rPr lang="en-US" altLang="zh-TW" dirty="0"/>
              <a:t>possibility</a:t>
            </a:r>
            <a:r>
              <a:rPr lang="zh-TW" altLang="zh-TW" dirty="0"/>
              <a:t>.</a:t>
            </a:r>
            <a:r>
              <a:rPr lang="zh-TW" altLang="en-US" dirty="0"/>
              <a:t> </a:t>
            </a:r>
            <a:r>
              <a:rPr lang="zh-TW" altLang="zh-TW" dirty="0"/>
              <a:t>A family of dense trivalent graphs </a:t>
            </a:r>
            <a:r>
              <a:rPr lang="zh-TW" altLang="zh-TW" i="1" dirty="0"/>
              <a:t>DT</a:t>
            </a:r>
            <a:r>
              <a:rPr lang="zh-TW" altLang="zh-TW" i="1" baseline="-25000" dirty="0"/>
              <a:t>n</a:t>
            </a:r>
            <a:r>
              <a:rPr lang="zh-TW" altLang="zh-TW" dirty="0"/>
              <a:t> </a:t>
            </a:r>
            <a:r>
              <a:rPr lang="en-US" altLang="zh-TW" dirty="0"/>
              <a:t>was </a:t>
            </a:r>
            <a:r>
              <a:rPr lang="zh-TW" altLang="zh-TW" dirty="0"/>
              <a:t>proposed by Leland and Solomon [</a:t>
            </a:r>
            <a:r>
              <a:rPr lang="en-US" altLang="zh-TW" dirty="0"/>
              <a:t>10</a:t>
            </a:r>
            <a:r>
              <a:rPr lang="zh-TW" altLang="zh-TW" dirty="0"/>
              <a:t>] for any positive integer </a:t>
            </a:r>
            <a:r>
              <a:rPr lang="zh-TW" altLang="zh-TW" i="1" dirty="0"/>
              <a:t>n</a:t>
            </a:r>
            <a:r>
              <a:rPr lang="zh-TW" altLang="zh-TW" dirty="0"/>
              <a:t> with </a:t>
            </a:r>
            <a:r>
              <a:rPr lang="zh-TW" altLang="zh-TW" i="1" dirty="0"/>
              <a:t>n</a:t>
            </a:r>
            <a:r>
              <a:rPr lang="zh-TW" altLang="zh-TW" dirty="0"/>
              <a:t>&gt;1.</a:t>
            </a:r>
            <a:r>
              <a:rPr lang="zh-TW" altLang="en-US" dirty="0"/>
              <a:t> </a:t>
            </a:r>
            <a:r>
              <a:rPr lang="zh-TW" altLang="zh-TW" dirty="0"/>
              <a:t>The vertex set of </a:t>
            </a:r>
            <a:r>
              <a:rPr lang="zh-TW" altLang="zh-TW" i="1" dirty="0"/>
              <a:t>DT</a:t>
            </a:r>
            <a:r>
              <a:rPr lang="zh-TW" altLang="zh-TW" i="1" baseline="-25000" dirty="0"/>
              <a:t>n</a:t>
            </a:r>
            <a:r>
              <a:rPr lang="zh-TW" altLang="zh-TW" dirty="0"/>
              <a:t> is the set of binary string</a:t>
            </a:r>
            <a:r>
              <a:rPr lang="en-US" altLang="zh-TW" dirty="0"/>
              <a:t>s</a:t>
            </a:r>
            <a:r>
              <a:rPr lang="zh-TW" altLang="zh-TW" dirty="0"/>
              <a:t> of length </a:t>
            </a:r>
            <a:r>
              <a:rPr lang="zh-TW" altLang="zh-TW" i="1" dirty="0"/>
              <a:t>n</a:t>
            </a:r>
            <a:r>
              <a:rPr lang="zh-TW" altLang="zh-TW" dirty="0"/>
              <a:t>. Thus, </a:t>
            </a:r>
            <a:r>
              <a:rPr lang="zh-TW" altLang="zh-TW" i="1" dirty="0"/>
              <a:t>V</a:t>
            </a:r>
            <a:r>
              <a:rPr lang="zh-TW" altLang="zh-TW" dirty="0"/>
              <a:t>(</a:t>
            </a:r>
            <a:r>
              <a:rPr lang="zh-TW" altLang="zh-TW" i="1" dirty="0"/>
              <a:t>DT</a:t>
            </a:r>
            <a:r>
              <a:rPr lang="zh-TW" altLang="zh-TW" i="1" baseline="-25000" dirty="0"/>
              <a:t>n</a:t>
            </a:r>
            <a:r>
              <a:rPr lang="zh-TW" altLang="zh-TW" dirty="0"/>
              <a:t>)={</a:t>
            </a:r>
            <a:r>
              <a:rPr lang="zh-TW" altLang="zh-TW" i="1" dirty="0"/>
              <a:t>s</a:t>
            </a:r>
            <a:r>
              <a:rPr lang="zh-TW" altLang="zh-TW" i="1" baseline="-25000" dirty="0"/>
              <a:t>0</a:t>
            </a:r>
            <a:r>
              <a:rPr lang="zh-TW" altLang="zh-TW" i="1" dirty="0"/>
              <a:t>s</a:t>
            </a:r>
            <a:r>
              <a:rPr lang="zh-TW" altLang="zh-TW" i="1" baseline="-25000" dirty="0"/>
              <a:t>1</a:t>
            </a:r>
            <a:r>
              <a:rPr lang="zh-TW" altLang="zh-TW" i="1" dirty="0"/>
              <a:t>,…,s</a:t>
            </a:r>
            <a:r>
              <a:rPr lang="zh-TW" altLang="zh-TW" i="1" baseline="-25000" dirty="0"/>
              <a:t>n-1</a:t>
            </a:r>
            <a:r>
              <a:rPr lang="zh-TW" altLang="zh-TW" dirty="0"/>
              <a:t> | </a:t>
            </a:r>
            <a:r>
              <a:rPr lang="zh-TW" altLang="zh-TW" i="1" dirty="0"/>
              <a:t>s</a:t>
            </a:r>
            <a:r>
              <a:rPr lang="zh-TW" altLang="zh-TW" i="1" baseline="-25000" dirty="0"/>
              <a:t>i</a:t>
            </a:r>
            <a:r>
              <a:rPr lang="zh-TW" altLang="zh-TW" dirty="0"/>
              <a:t> </a:t>
            </a:r>
            <a:r>
              <a:rPr lang="zh-TW" altLang="zh-TW" dirty="0">
                <a:sym typeface="Symbol"/>
              </a:rPr>
              <a:t></a:t>
            </a:r>
            <a:r>
              <a:rPr lang="zh-TW" altLang="zh-TW" dirty="0"/>
              <a:t> {0,1}}.</a:t>
            </a:r>
            <a:r>
              <a:rPr lang="zh-TW" altLang="en-US" dirty="0"/>
              <a:t> </a:t>
            </a:r>
            <a:r>
              <a:rPr lang="zh-TW" altLang="zh-TW" dirty="0"/>
              <a:t>Vertex </a:t>
            </a:r>
            <a:r>
              <a:rPr lang="zh-TW" altLang="zh-TW" i="1" dirty="0"/>
              <a:t>s</a:t>
            </a:r>
            <a:r>
              <a:rPr lang="zh-TW" altLang="zh-TW" i="1" baseline="-25000" dirty="0"/>
              <a:t>0</a:t>
            </a:r>
            <a:r>
              <a:rPr lang="zh-TW" altLang="zh-TW" i="1" dirty="0"/>
              <a:t>s</a:t>
            </a:r>
            <a:r>
              <a:rPr lang="zh-TW" altLang="zh-TW" i="1" baseline="-25000" dirty="0"/>
              <a:t>1</a:t>
            </a:r>
            <a:r>
              <a:rPr lang="zh-TW" altLang="zh-TW" i="1" dirty="0"/>
              <a:t>,…,s</a:t>
            </a:r>
            <a:r>
              <a:rPr lang="zh-TW" altLang="zh-TW" i="1" baseline="-25000" dirty="0"/>
              <a:t>n-1 </a:t>
            </a:r>
            <a:r>
              <a:rPr lang="zh-TW" altLang="zh-TW" dirty="0"/>
              <a:t>is adjacent to vertex </a:t>
            </a:r>
            <a:r>
              <a:rPr lang="zh-TW" altLang="zh-TW" i="1" dirty="0"/>
              <a:t>z</a:t>
            </a:r>
            <a:r>
              <a:rPr lang="zh-TW" altLang="zh-TW" i="1" baseline="-25000" dirty="0"/>
              <a:t>0</a:t>
            </a:r>
            <a:r>
              <a:rPr lang="zh-TW" altLang="zh-TW" i="1" dirty="0"/>
              <a:t>z</a:t>
            </a:r>
            <a:r>
              <a:rPr lang="zh-TW" altLang="zh-TW" i="1" baseline="-25000" dirty="0"/>
              <a:t>1</a:t>
            </a:r>
            <a:r>
              <a:rPr lang="zh-TW" altLang="zh-TW" i="1" dirty="0"/>
              <a:t>,…,z</a:t>
            </a:r>
            <a:r>
              <a:rPr lang="zh-TW" altLang="zh-TW" i="1" baseline="-25000" dirty="0"/>
              <a:t>n-1</a:t>
            </a:r>
            <a:r>
              <a:rPr lang="zh-TW" altLang="zh-TW" dirty="0"/>
              <a:t> if and only if one of the following three conditions holds:</a:t>
            </a:r>
            <a:r>
              <a:rPr lang="zh-TW" altLang="en-US" dirty="0"/>
              <a:t> </a:t>
            </a:r>
            <a:r>
              <a:rPr lang="zh-TW" altLang="zh-TW" dirty="0"/>
              <a:t>(1) </a:t>
            </a:r>
            <a:r>
              <a:rPr lang="zh-TW" altLang="zh-TW" i="1" dirty="0"/>
              <a:t>s</a:t>
            </a:r>
            <a:r>
              <a:rPr lang="zh-TW" altLang="zh-TW" i="1" baseline="-25000" dirty="0"/>
              <a:t>i</a:t>
            </a:r>
            <a:r>
              <a:rPr lang="zh-TW" altLang="zh-TW" dirty="0"/>
              <a:t>=</a:t>
            </a:r>
            <a:r>
              <a:rPr lang="zh-TW" altLang="zh-TW" i="1" dirty="0"/>
              <a:t>z</a:t>
            </a:r>
            <a:r>
              <a:rPr lang="zh-TW" altLang="zh-TW" i="1" baseline="-25000" dirty="0"/>
              <a:t>i-1</a:t>
            </a:r>
            <a:r>
              <a:rPr lang="zh-TW" altLang="zh-TW" dirty="0"/>
              <a:t> for 0 </a:t>
            </a:r>
            <a:r>
              <a:rPr lang="zh-TW" altLang="zh-TW" dirty="0">
                <a:sym typeface="Symbol"/>
              </a:rPr>
              <a:t></a:t>
            </a:r>
            <a:r>
              <a:rPr lang="zh-TW" altLang="zh-TW" dirty="0"/>
              <a:t> </a:t>
            </a:r>
            <a:r>
              <a:rPr lang="zh-TW" altLang="zh-TW" i="1" dirty="0"/>
              <a:t>i</a:t>
            </a:r>
            <a:r>
              <a:rPr lang="zh-TW" altLang="zh-TW" dirty="0"/>
              <a:t> </a:t>
            </a:r>
            <a:r>
              <a:rPr lang="zh-TW" altLang="zh-TW" dirty="0">
                <a:sym typeface="Symbol"/>
              </a:rPr>
              <a:t></a:t>
            </a:r>
            <a:r>
              <a:rPr lang="zh-TW" altLang="zh-TW" i="1" dirty="0"/>
              <a:t>n-2</a:t>
            </a:r>
            <a:r>
              <a:rPr lang="zh-TW" altLang="zh-TW" dirty="0"/>
              <a:t> and </a:t>
            </a:r>
            <a:r>
              <a:rPr lang="zh-TW" altLang="zh-TW" i="1" dirty="0"/>
              <a:t>s</a:t>
            </a:r>
            <a:r>
              <a:rPr lang="zh-TW" altLang="zh-TW" i="1" baseline="-25000" dirty="0"/>
              <a:t>n</a:t>
            </a:r>
            <a:r>
              <a:rPr lang="zh-TW" altLang="zh-TW" dirty="0"/>
              <a:t>=1-</a:t>
            </a:r>
            <a:r>
              <a:rPr lang="zh-TW" altLang="zh-TW" i="1" dirty="0"/>
              <a:t>z</a:t>
            </a:r>
            <a:r>
              <a:rPr lang="zh-TW" altLang="zh-TW" i="1" baseline="-25000" dirty="0"/>
              <a:t>0</a:t>
            </a:r>
            <a:r>
              <a:rPr lang="zh-TW" altLang="zh-TW" dirty="0"/>
              <a:t>, (2) </a:t>
            </a:r>
            <a:r>
              <a:rPr lang="zh-TW" altLang="zh-TW" i="1" dirty="0"/>
              <a:t>s</a:t>
            </a:r>
            <a:r>
              <a:rPr lang="zh-TW" altLang="zh-TW" i="1" baseline="-25000" dirty="0"/>
              <a:t>i</a:t>
            </a:r>
            <a:r>
              <a:rPr lang="zh-TW" altLang="zh-TW" dirty="0"/>
              <a:t>=</a:t>
            </a:r>
            <a:r>
              <a:rPr lang="zh-TW" altLang="zh-TW" i="1" dirty="0"/>
              <a:t>z</a:t>
            </a:r>
            <a:r>
              <a:rPr lang="zh-TW" altLang="zh-TW" i="1" baseline="-25000" dirty="0"/>
              <a:t>i-1</a:t>
            </a:r>
            <a:r>
              <a:rPr lang="zh-TW" altLang="zh-TW" dirty="0"/>
              <a:t> for 1 </a:t>
            </a:r>
            <a:r>
              <a:rPr lang="zh-TW" altLang="zh-TW" dirty="0">
                <a:sym typeface="Symbol"/>
              </a:rPr>
              <a:t></a:t>
            </a:r>
            <a:r>
              <a:rPr lang="zh-TW" altLang="zh-TW" dirty="0"/>
              <a:t> </a:t>
            </a:r>
            <a:r>
              <a:rPr lang="zh-TW" altLang="zh-TW" i="1" dirty="0"/>
              <a:t>i</a:t>
            </a:r>
            <a:r>
              <a:rPr lang="zh-TW" altLang="zh-TW" dirty="0"/>
              <a:t> </a:t>
            </a:r>
            <a:r>
              <a:rPr lang="zh-TW" altLang="zh-TW" dirty="0">
                <a:sym typeface="Symbol"/>
              </a:rPr>
              <a:t></a:t>
            </a:r>
            <a:r>
              <a:rPr lang="zh-TW" altLang="zh-TW" i="1" dirty="0"/>
              <a:t>n-1</a:t>
            </a:r>
            <a:r>
              <a:rPr lang="zh-TW" altLang="zh-TW" dirty="0"/>
              <a:t> and </a:t>
            </a:r>
            <a:r>
              <a:rPr lang="zh-TW" altLang="zh-TW" i="1" dirty="0"/>
              <a:t>s</a:t>
            </a:r>
            <a:r>
              <a:rPr lang="zh-TW" altLang="zh-TW" i="1" baseline="-25000" dirty="0"/>
              <a:t>0</a:t>
            </a:r>
            <a:r>
              <a:rPr lang="zh-TW" altLang="zh-TW" dirty="0"/>
              <a:t>=1-</a:t>
            </a:r>
            <a:r>
              <a:rPr lang="zh-TW" altLang="zh-TW" i="1" dirty="0"/>
              <a:t>z</a:t>
            </a:r>
            <a:r>
              <a:rPr lang="zh-TW" altLang="zh-TW" i="1" baseline="-25000" dirty="0"/>
              <a:t>n-1</a:t>
            </a:r>
            <a:r>
              <a:rPr lang="zh-TW" altLang="zh-TW" dirty="0"/>
              <a:t>, and (</a:t>
            </a:r>
            <a:r>
              <a:rPr lang="en-US" altLang="zh-TW" dirty="0"/>
              <a:t>3</a:t>
            </a:r>
            <a:r>
              <a:rPr lang="zh-TW" altLang="zh-TW" dirty="0"/>
              <a:t>) </a:t>
            </a:r>
            <a:r>
              <a:rPr lang="zh-TW" altLang="zh-TW" i="1" dirty="0"/>
              <a:t>s</a:t>
            </a:r>
            <a:r>
              <a:rPr lang="zh-TW" altLang="zh-TW" i="1" baseline="-25000" dirty="0"/>
              <a:t>i</a:t>
            </a:r>
            <a:r>
              <a:rPr lang="zh-TW" altLang="zh-TW" dirty="0"/>
              <a:t>=</a:t>
            </a:r>
            <a:r>
              <a:rPr lang="zh-TW" altLang="zh-TW" i="1" dirty="0"/>
              <a:t>z</a:t>
            </a:r>
            <a:r>
              <a:rPr lang="zh-TW" altLang="zh-TW" i="1" baseline="-25000" dirty="0"/>
              <a:t>i</a:t>
            </a:r>
            <a:r>
              <a:rPr lang="zh-TW" altLang="zh-TW" dirty="0"/>
              <a:t> for 0 </a:t>
            </a:r>
            <a:r>
              <a:rPr lang="zh-TW" altLang="zh-TW" dirty="0">
                <a:sym typeface="Symbol"/>
              </a:rPr>
              <a:t></a:t>
            </a:r>
            <a:r>
              <a:rPr lang="zh-TW" altLang="zh-TW" dirty="0"/>
              <a:t> </a:t>
            </a:r>
            <a:r>
              <a:rPr lang="zh-TW" altLang="zh-TW" i="1" dirty="0"/>
              <a:t>i</a:t>
            </a:r>
            <a:r>
              <a:rPr lang="zh-TW" altLang="zh-TW" dirty="0"/>
              <a:t> </a:t>
            </a:r>
            <a:r>
              <a:rPr lang="zh-TW" altLang="zh-TW" dirty="0">
                <a:sym typeface="Symbol"/>
              </a:rPr>
              <a:t></a:t>
            </a:r>
            <a:r>
              <a:rPr lang="zh-TW" altLang="zh-TW" i="1" dirty="0"/>
              <a:t>n-3</a:t>
            </a:r>
            <a:r>
              <a:rPr lang="zh-TW" altLang="zh-TW" dirty="0"/>
              <a:t> and </a:t>
            </a:r>
            <a:r>
              <a:rPr lang="zh-TW" altLang="zh-TW" i="1" dirty="0"/>
              <a:t>s</a:t>
            </a:r>
            <a:r>
              <a:rPr lang="zh-TW" altLang="zh-TW" i="1" baseline="-25000" dirty="0"/>
              <a:t>i</a:t>
            </a:r>
            <a:r>
              <a:rPr lang="zh-TW" altLang="zh-TW" dirty="0"/>
              <a:t>=1-</a:t>
            </a:r>
            <a:r>
              <a:rPr lang="zh-TW" altLang="zh-TW" i="1" dirty="0"/>
              <a:t>z</a:t>
            </a:r>
            <a:r>
              <a:rPr lang="zh-TW" altLang="zh-TW" i="1" baseline="-25000" dirty="0"/>
              <a:t>i</a:t>
            </a:r>
            <a:r>
              <a:rPr lang="zh-TW" altLang="zh-TW" dirty="0"/>
              <a:t> for</a:t>
            </a:r>
            <a:r>
              <a:rPr lang="zh-TW" altLang="zh-TW" i="1" dirty="0"/>
              <a:t> i</a:t>
            </a:r>
            <a:r>
              <a:rPr lang="zh-TW" altLang="zh-TW" dirty="0"/>
              <a:t>=</a:t>
            </a:r>
            <a:r>
              <a:rPr lang="zh-TW" altLang="zh-TW" i="1" dirty="0"/>
              <a:t>n-2</a:t>
            </a:r>
            <a:r>
              <a:rPr lang="zh-TW" altLang="zh-TW" dirty="0"/>
              <a:t> and </a:t>
            </a:r>
            <a:r>
              <a:rPr lang="zh-TW" altLang="zh-TW" i="1" dirty="0"/>
              <a:t>n-1.</a:t>
            </a:r>
            <a:r>
              <a:rPr lang="zh-TW" altLang="en-US" dirty="0"/>
              <a:t> </a:t>
            </a:r>
            <a:r>
              <a:rPr lang="en-US" altLang="zh-TW" dirty="0"/>
              <a:t>My </a:t>
            </a:r>
            <a:r>
              <a:rPr lang="zh-TW" altLang="zh-TW" dirty="0"/>
              <a:t>conjecture </a:t>
            </a:r>
            <a:r>
              <a:rPr lang="en-US" altLang="zh-TW" dirty="0"/>
              <a:t>is </a:t>
            </a:r>
            <a:r>
              <a:rPr lang="zh-TW" altLang="zh-TW" dirty="0"/>
              <a:t>that every </a:t>
            </a:r>
            <a:r>
              <a:rPr lang="zh-TW" altLang="zh-TW" i="1" dirty="0"/>
              <a:t>DT</a:t>
            </a:r>
            <a:r>
              <a:rPr lang="zh-TW" altLang="zh-TW" i="1" baseline="-25000" dirty="0"/>
              <a:t>n </a:t>
            </a:r>
            <a:r>
              <a:rPr lang="zh-TW" altLang="zh-TW" dirty="0"/>
              <a:t>is Hamiltonian</a:t>
            </a:r>
            <a:r>
              <a:rPr lang="zh-TW" altLang="zh-TW" i="1" dirty="0"/>
              <a:t>.</a:t>
            </a:r>
            <a:r>
              <a:rPr lang="zh-TW" altLang="zh-TW" dirty="0"/>
              <a:t> However, I note that </a:t>
            </a:r>
            <a:r>
              <a:rPr lang="zh-TW" altLang="zh-TW" i="1" dirty="0"/>
              <a:t>DT</a:t>
            </a:r>
            <a:r>
              <a:rPr lang="zh-TW" altLang="zh-TW" i="1" baseline="-25000" dirty="0"/>
              <a:t>n</a:t>
            </a:r>
            <a:r>
              <a:rPr lang="zh-TW" altLang="zh-TW" dirty="0"/>
              <a:t> is not a cubic graph if </a:t>
            </a:r>
            <a:r>
              <a:rPr lang="zh-TW" altLang="zh-TW" i="1" dirty="0"/>
              <a:t>n</a:t>
            </a:r>
            <a:r>
              <a:rPr lang="zh-TW" altLang="zh-TW" dirty="0"/>
              <a:t> is odd. </a:t>
            </a:r>
          </a:p>
          <a:p>
            <a:endParaRPr lang="zh-TW" altLang="zh-TW" dirty="0"/>
          </a:p>
          <a:p>
            <a:endParaRPr lang="zh-TW" altLang="en-US" dirty="0"/>
          </a:p>
        </p:txBody>
      </p:sp>
      <p:sp>
        <p:nvSpPr>
          <p:cNvPr id="4" name="投影片編號版面配置區 3"/>
          <p:cNvSpPr>
            <a:spLocks noGrp="1"/>
          </p:cNvSpPr>
          <p:nvPr>
            <p:ph type="sldNum" sz="quarter" idx="12"/>
          </p:nvPr>
        </p:nvSpPr>
        <p:spPr/>
        <p:txBody>
          <a:bodyPr/>
          <a:lstStyle/>
          <a:p>
            <a:fld id="{C4036A0D-C5FF-472F-86C5-BABC523E211F}" type="slidenum">
              <a:rPr lang="zh-TW" altLang="en-US" smtClean="0"/>
              <a:t>63</a:t>
            </a:fld>
            <a:endParaRPr lang="zh-TW" altLang="en-US"/>
          </a:p>
        </p:txBody>
      </p:sp>
    </p:spTree>
    <p:extLst>
      <p:ext uri="{BB962C8B-B14F-4D97-AF65-F5344CB8AC3E}">
        <p14:creationId xmlns:p14="http://schemas.microsoft.com/office/powerpoint/2010/main" val="15545801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TW" b="1" dirty="0"/>
              <a:t>References</a:t>
            </a:r>
            <a:endParaRPr lang="zh-TW" altLang="en-US" dirty="0"/>
          </a:p>
        </p:txBody>
      </p:sp>
      <p:sp>
        <p:nvSpPr>
          <p:cNvPr id="3" name="內容版面配置區 2"/>
          <p:cNvSpPr>
            <a:spLocks noGrp="1"/>
          </p:cNvSpPr>
          <p:nvPr>
            <p:ph idx="1"/>
          </p:nvPr>
        </p:nvSpPr>
        <p:spPr>
          <a:xfrm>
            <a:off x="467544" y="1124744"/>
            <a:ext cx="8229600" cy="5616624"/>
          </a:xfrm>
        </p:spPr>
        <p:txBody>
          <a:bodyPr>
            <a:noAutofit/>
          </a:bodyPr>
          <a:lstStyle/>
          <a:p>
            <a:pPr marL="514350" indent="-514350" algn="just">
              <a:buFont typeface="+mj-lt"/>
              <a:buAutoNum type="arabicPeriod"/>
            </a:pPr>
            <a:r>
              <a:rPr lang="en-US" altLang="zh-TW" sz="2200" dirty="0" err="1"/>
              <a:t>Alspach</a:t>
            </a:r>
            <a:r>
              <a:rPr lang="en-US" altLang="zh-TW" sz="2200" dirty="0"/>
              <a:t>, B. R. (1983), "The classification of Hamiltonian generalized Petersen graphs", </a:t>
            </a:r>
            <a:r>
              <a:rPr lang="en-US" altLang="zh-TW" sz="2200" i="1" dirty="0"/>
              <a:t>Journal of Combinatorial Theory, Series B</a:t>
            </a:r>
            <a:r>
              <a:rPr lang="en-US" altLang="zh-TW" sz="2200" dirty="0"/>
              <a:t> 34: 293–312.</a:t>
            </a:r>
          </a:p>
          <a:p>
            <a:pPr marL="514350" indent="-514350" algn="just">
              <a:buFont typeface="+mj-lt"/>
              <a:buAutoNum type="arabicPeriod"/>
            </a:pPr>
            <a:r>
              <a:rPr lang="en-US" altLang="zh-TW" sz="2200" dirty="0" err="1"/>
              <a:t>Appel</a:t>
            </a:r>
            <a:r>
              <a:rPr lang="en-US" altLang="zh-TW" sz="2200" dirty="0"/>
              <a:t>, K. and </a:t>
            </a:r>
            <a:r>
              <a:rPr lang="en-US" altLang="zh-TW" sz="2200" dirty="0" err="1"/>
              <a:t>Haken</a:t>
            </a:r>
            <a:r>
              <a:rPr lang="en-US" altLang="zh-TW" sz="2200" dirty="0"/>
              <a:t>, W., Every planar map is four colorable, </a:t>
            </a:r>
            <a:r>
              <a:rPr lang="en-US" altLang="zh-TW" sz="2200" i="1" dirty="0"/>
              <a:t>Bulletin of the American Mathematical Society</a:t>
            </a:r>
            <a:r>
              <a:rPr lang="en-US" altLang="zh-TW" sz="2200" dirty="0"/>
              <a:t>, 82, 711, 1976.</a:t>
            </a:r>
            <a:endParaRPr lang="zh-TW" altLang="zh-TW" sz="2200" dirty="0"/>
          </a:p>
          <a:p>
            <a:pPr marL="514350" lvl="0" indent="-514350" algn="just">
              <a:buFont typeface="+mj-lt"/>
              <a:buAutoNum type="arabicPeriod"/>
            </a:pPr>
            <a:r>
              <a:rPr lang="en-US" altLang="zh-TW" sz="2200" dirty="0" err="1"/>
              <a:t>Appel</a:t>
            </a:r>
            <a:r>
              <a:rPr lang="en-US" altLang="zh-TW" sz="2200" dirty="0"/>
              <a:t>, K. and </a:t>
            </a:r>
            <a:r>
              <a:rPr lang="en-US" altLang="zh-TW" sz="2200" dirty="0" err="1"/>
              <a:t>Haken</a:t>
            </a:r>
            <a:r>
              <a:rPr lang="en-US" altLang="zh-TW" sz="2200" dirty="0"/>
              <a:t>, W., Every planar map is four colorable, Part I: discharging, </a:t>
            </a:r>
            <a:r>
              <a:rPr lang="en-US" altLang="zh-TW" sz="2200" i="1" dirty="0"/>
              <a:t>Illinois Journal of Mathematics</a:t>
            </a:r>
            <a:r>
              <a:rPr lang="en-US" altLang="zh-TW" sz="2200" dirty="0"/>
              <a:t>, 21, 429, 1977</a:t>
            </a:r>
            <a:endParaRPr lang="zh-TW" altLang="zh-TW" sz="2200" dirty="0"/>
          </a:p>
          <a:p>
            <a:pPr marL="514350" lvl="0" indent="-514350" algn="just">
              <a:buFont typeface="+mj-lt"/>
              <a:buAutoNum type="arabicPeriod"/>
            </a:pPr>
            <a:r>
              <a:rPr lang="en-US" altLang="zh-TW" sz="2200" dirty="0" err="1"/>
              <a:t>Appel</a:t>
            </a:r>
            <a:r>
              <a:rPr lang="en-US" altLang="zh-TW" sz="2200" dirty="0"/>
              <a:t>, K. and </a:t>
            </a:r>
            <a:r>
              <a:rPr lang="en-US" altLang="zh-TW" sz="2200" dirty="0" err="1"/>
              <a:t>Haken</a:t>
            </a:r>
            <a:r>
              <a:rPr lang="en-US" altLang="zh-TW" sz="2200" dirty="0"/>
              <a:t>, W., The four color proof suffices, </a:t>
            </a:r>
            <a:r>
              <a:rPr lang="en-US" altLang="zh-TW" sz="2200" i="1" dirty="0"/>
              <a:t>The Mathematical Intelligencer</a:t>
            </a:r>
            <a:r>
              <a:rPr lang="en-US" altLang="zh-TW" sz="2200" dirty="0"/>
              <a:t>, 8, 10, 1986. </a:t>
            </a:r>
          </a:p>
          <a:p>
            <a:pPr marL="514350" indent="-514350" algn="just">
              <a:buFont typeface="+mj-lt"/>
              <a:buAutoNum type="arabicPeriod"/>
            </a:pPr>
            <a:r>
              <a:rPr lang="en-US" altLang="zh-TW" sz="2200" dirty="0" err="1"/>
              <a:t>Coxeter</a:t>
            </a:r>
            <a:r>
              <a:rPr lang="en-US" altLang="zh-TW" sz="2200" dirty="0"/>
              <a:t>, H. S. M. (1950), "Self-dual configurations and regular graphs", </a:t>
            </a:r>
            <a:r>
              <a:rPr lang="en-US" altLang="zh-TW" sz="2200" i="1" dirty="0"/>
              <a:t>Bulletin of the American Mathematical Society</a:t>
            </a:r>
            <a:r>
              <a:rPr lang="en-US" altLang="zh-TW" sz="2200" dirty="0"/>
              <a:t> 56: 413–455.</a:t>
            </a:r>
          </a:p>
          <a:p>
            <a:pPr marL="514350" indent="-514350" algn="just">
              <a:buFont typeface="+mj-lt"/>
              <a:buAutoNum type="arabicPeriod"/>
            </a:pPr>
            <a:r>
              <a:rPr lang="en-US" altLang="zh-TW" sz="2200" dirty="0" err="1"/>
              <a:t>Garey</a:t>
            </a:r>
            <a:r>
              <a:rPr lang="en-US" altLang="zh-TW" sz="2200" dirty="0"/>
              <a:t>, M.R.; Johnson, D.S. (1979). </a:t>
            </a:r>
            <a:r>
              <a:rPr lang="en-US" altLang="zh-TW" sz="2200" i="1" dirty="0"/>
              <a:t>Computers and Intractability: A Guide to the Theory of NP-Completeness</a:t>
            </a:r>
            <a:r>
              <a:rPr lang="en-US" altLang="zh-TW" sz="2200" dirty="0"/>
              <a:t>. New York: W.H. Freeman. ISBN 0-7167-1045-5.</a:t>
            </a:r>
            <a:endParaRPr lang="zh-TW" altLang="en-US" sz="2200" dirty="0"/>
          </a:p>
        </p:txBody>
      </p:sp>
      <p:sp>
        <p:nvSpPr>
          <p:cNvPr id="4" name="投影片編號版面配置區 3"/>
          <p:cNvSpPr>
            <a:spLocks noGrp="1"/>
          </p:cNvSpPr>
          <p:nvPr>
            <p:ph type="sldNum" sz="quarter" idx="12"/>
          </p:nvPr>
        </p:nvSpPr>
        <p:spPr/>
        <p:txBody>
          <a:bodyPr/>
          <a:lstStyle/>
          <a:p>
            <a:fld id="{C4036A0D-C5FF-472F-86C5-BABC523E211F}" type="slidenum">
              <a:rPr lang="zh-TW" altLang="en-US" smtClean="0"/>
              <a:t>64</a:t>
            </a:fld>
            <a:endParaRPr lang="zh-TW" altLang="en-US"/>
          </a:p>
        </p:txBody>
      </p:sp>
    </p:spTree>
    <p:extLst>
      <p:ext uri="{BB962C8B-B14F-4D97-AF65-F5344CB8AC3E}">
        <p14:creationId xmlns:p14="http://schemas.microsoft.com/office/powerpoint/2010/main" val="11244024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476672"/>
            <a:ext cx="8229600" cy="6048672"/>
          </a:xfrm>
        </p:spPr>
        <p:txBody>
          <a:bodyPr>
            <a:normAutofit fontScale="62500" lnSpcReduction="20000"/>
          </a:bodyPr>
          <a:lstStyle/>
          <a:p>
            <a:pPr marL="514350" indent="-514350" algn="just">
              <a:buFont typeface="+mj-lt"/>
              <a:buAutoNum type="arabicPeriod"/>
            </a:pPr>
            <a:endParaRPr lang="zh-TW" altLang="zh-TW" dirty="0"/>
          </a:p>
          <a:p>
            <a:pPr marL="514350" lvl="0" indent="-514350" algn="just">
              <a:buFont typeface="+mj-lt"/>
              <a:buAutoNum type="arabicPeriod" startAt="7"/>
            </a:pPr>
            <a:r>
              <a:rPr lang="en-US" altLang="zh-TW" sz="3600" dirty="0" err="1"/>
              <a:t>Grinberg</a:t>
            </a:r>
            <a:r>
              <a:rPr lang="en-US" altLang="zh-TW" sz="3600" dirty="0"/>
              <a:t>, E.J., Plane homogeneous graphs of degree three without Hamiltonian circuits, </a:t>
            </a:r>
            <a:r>
              <a:rPr lang="en-US" altLang="zh-TW" sz="3600" i="1" dirty="0"/>
              <a:t>Latvian Mathematical Yearbook</a:t>
            </a:r>
            <a:r>
              <a:rPr lang="en-US" altLang="zh-TW" sz="3600" dirty="0"/>
              <a:t>, 5, 51, 1968.</a:t>
            </a:r>
            <a:endParaRPr lang="zh-TW" altLang="zh-TW" sz="3600" dirty="0"/>
          </a:p>
          <a:p>
            <a:pPr marL="514350" lvl="0" indent="-514350" algn="just">
              <a:buFont typeface="+mj-lt"/>
              <a:buAutoNum type="arabicPeriod" startAt="7"/>
            </a:pPr>
            <a:r>
              <a:rPr lang="en-US" altLang="zh-TW" sz="3600" dirty="0" err="1"/>
              <a:t>Kempe</a:t>
            </a:r>
            <a:r>
              <a:rPr lang="en-US" altLang="zh-TW" sz="3600" dirty="0"/>
              <a:t>, A.B., On the geographical problem of the four colors, </a:t>
            </a:r>
            <a:r>
              <a:rPr lang="en-US" altLang="zh-TW" sz="3600" i="1" dirty="0"/>
              <a:t>American Journal of Mathematics</a:t>
            </a:r>
            <a:r>
              <a:rPr lang="en-US" altLang="zh-TW" sz="3600" dirty="0"/>
              <a:t>, 2, 193, 1879.</a:t>
            </a:r>
            <a:endParaRPr lang="zh-TW" altLang="zh-TW" sz="3600" dirty="0"/>
          </a:p>
          <a:p>
            <a:pPr marL="514350" lvl="0" indent="-514350" algn="just">
              <a:buFont typeface="+mj-lt"/>
              <a:buAutoNum type="arabicPeriod" startAt="7"/>
            </a:pPr>
            <a:r>
              <a:rPr lang="en-US" altLang="zh-TW" sz="3600" dirty="0" err="1"/>
              <a:t>Kirkman</a:t>
            </a:r>
            <a:r>
              <a:rPr lang="en-US" altLang="zh-TW" sz="3600" dirty="0"/>
              <a:t>, T.P., On the representation of </a:t>
            </a:r>
            <a:r>
              <a:rPr lang="en-US" altLang="zh-TW" sz="3600" dirty="0" err="1"/>
              <a:t>polyhedra</a:t>
            </a:r>
            <a:r>
              <a:rPr lang="en-US" altLang="zh-TW" sz="3600" dirty="0"/>
              <a:t>, </a:t>
            </a:r>
            <a:r>
              <a:rPr lang="en-US" altLang="zh-TW" sz="3600" i="1" dirty="0"/>
              <a:t>Philo. Trans. Roy. Soc. </a:t>
            </a:r>
            <a:r>
              <a:rPr lang="en-US" altLang="zh-TW" sz="3600" i="1" dirty="0" err="1"/>
              <a:t>Lond</a:t>
            </a:r>
            <a:r>
              <a:rPr lang="en-US" altLang="zh-TW" sz="3600" i="1" dirty="0"/>
              <a:t>. Ser. A</a:t>
            </a:r>
            <a:r>
              <a:rPr lang="en-US" altLang="zh-TW" sz="3600" dirty="0"/>
              <a:t>, 146, 413, 1856.</a:t>
            </a:r>
          </a:p>
          <a:p>
            <a:pPr marL="514350" lvl="0" indent="-514350" algn="just">
              <a:buFont typeface="+mj-lt"/>
              <a:buAutoNum type="arabicPeriod" startAt="7"/>
            </a:pPr>
            <a:r>
              <a:rPr lang="zh-TW" altLang="zh-TW" sz="3600" dirty="0"/>
              <a:t>Leland</a:t>
            </a:r>
            <a:r>
              <a:rPr lang="en-US" altLang="zh-TW" sz="3600" dirty="0"/>
              <a:t> W.</a:t>
            </a:r>
            <a:r>
              <a:rPr lang="zh-TW" altLang="zh-TW" sz="3600" dirty="0"/>
              <a:t> and Solomon</a:t>
            </a:r>
            <a:r>
              <a:rPr lang="en-US" altLang="zh-TW" sz="3600" dirty="0"/>
              <a:t> M.</a:t>
            </a:r>
            <a:r>
              <a:rPr lang="zh-TW" altLang="zh-TW" sz="3600" dirty="0"/>
              <a:t>, Dense trivalent graphs for processor interconnection, IEEE Transaction on Computers, Volume 31, Issue 3, March 1982, page 219-222.</a:t>
            </a:r>
            <a:endParaRPr lang="en-US" altLang="zh-TW" sz="3600" dirty="0"/>
          </a:p>
          <a:p>
            <a:pPr marL="514350" lvl="0" indent="-514350" algn="just">
              <a:buFont typeface="+mj-lt"/>
              <a:buAutoNum type="arabicPeriod" startAt="7"/>
            </a:pPr>
            <a:r>
              <a:rPr lang="en-US" altLang="zh-TW" sz="3600" dirty="0"/>
              <a:t>Leighton, F.T., </a:t>
            </a:r>
            <a:r>
              <a:rPr lang="en-US" altLang="zh-TW" sz="3600" i="1" dirty="0"/>
              <a:t>Introduction to Parallel Algorithms and Architecture: Arrays · Trees · </a:t>
            </a:r>
            <a:r>
              <a:rPr lang="en-US" altLang="zh-TW" sz="3600" i="1" dirty="0" err="1"/>
              <a:t>Hypercubes</a:t>
            </a:r>
            <a:r>
              <a:rPr lang="en-US" altLang="zh-TW" sz="3600" dirty="0"/>
              <a:t>, San Mateo, Morgan Kaufmann, 1992.</a:t>
            </a:r>
            <a:endParaRPr lang="zh-TW" altLang="zh-TW" sz="3600" dirty="0"/>
          </a:p>
          <a:p>
            <a:pPr marL="514350" indent="-514350" algn="just">
              <a:buFont typeface="+mj-lt"/>
              <a:buAutoNum type="arabicPeriod" startAt="7"/>
            </a:pPr>
            <a:r>
              <a:rPr lang="en-US" altLang="zh-TW" sz="3600" dirty="0" err="1"/>
              <a:t>Tait</a:t>
            </a:r>
            <a:r>
              <a:rPr lang="en-US" altLang="zh-TW" sz="3600" dirty="0"/>
              <a:t>, P.G., On the </a:t>
            </a:r>
            <a:r>
              <a:rPr lang="en-US" altLang="zh-TW" sz="3600" dirty="0" err="1"/>
              <a:t>colouring</a:t>
            </a:r>
            <a:r>
              <a:rPr lang="en-US" altLang="zh-TW" sz="3600" dirty="0"/>
              <a:t> of maps, </a:t>
            </a:r>
            <a:r>
              <a:rPr lang="en-US" altLang="zh-TW" sz="3600" i="1" dirty="0"/>
              <a:t>Proceedings of the Royal Society of </a:t>
            </a:r>
            <a:r>
              <a:rPr lang="en-US" altLang="zh-TW" sz="3600" i="1" dirty="0" err="1"/>
              <a:t>Edingburgh</a:t>
            </a:r>
            <a:r>
              <a:rPr lang="en-US" altLang="zh-TW" sz="3600" dirty="0"/>
              <a:t>, 1880, 501.</a:t>
            </a:r>
          </a:p>
          <a:p>
            <a:pPr marL="514350" indent="-514350" algn="just">
              <a:buFont typeface="+mj-lt"/>
              <a:buAutoNum type="arabicPeriod" startAt="7"/>
            </a:pPr>
            <a:r>
              <a:rPr lang="en-US" altLang="zh-TW" sz="3600" dirty="0"/>
              <a:t>Watkins, Mark E. (1969), "A Theorem on </a:t>
            </a:r>
            <a:r>
              <a:rPr lang="en-US" altLang="zh-TW" sz="3600" dirty="0" err="1"/>
              <a:t>Tait</a:t>
            </a:r>
            <a:r>
              <a:rPr lang="en-US" altLang="zh-TW" sz="3600" dirty="0"/>
              <a:t> Colorings with an Application to the Generalized Petersen Graphs", </a:t>
            </a:r>
            <a:r>
              <a:rPr lang="en-US" altLang="zh-TW" sz="3600" i="1" dirty="0"/>
              <a:t>Journal of Combinatorial Theory</a:t>
            </a:r>
            <a:r>
              <a:rPr lang="en-US" altLang="zh-TW" sz="3600" dirty="0"/>
              <a:t> </a:t>
            </a:r>
            <a:r>
              <a:rPr lang="en-US" altLang="zh-TW" sz="3600" b="1" dirty="0"/>
              <a:t>6</a:t>
            </a:r>
            <a:r>
              <a:rPr lang="en-US" altLang="zh-TW" sz="3600" dirty="0"/>
              <a:t>: 152–164.</a:t>
            </a:r>
          </a:p>
          <a:p>
            <a:pPr marL="514350" indent="-514350" algn="just">
              <a:buFont typeface="+mj-lt"/>
              <a:buAutoNum type="arabicPeriod" startAt="7"/>
            </a:pPr>
            <a:endParaRPr lang="zh-TW" altLang="en-US" sz="3600" dirty="0"/>
          </a:p>
          <a:p>
            <a:endParaRPr lang="zh-TW" altLang="en-US" sz="3600" dirty="0"/>
          </a:p>
        </p:txBody>
      </p:sp>
      <p:sp>
        <p:nvSpPr>
          <p:cNvPr id="4" name="投影片編號版面配置區 3"/>
          <p:cNvSpPr>
            <a:spLocks noGrp="1"/>
          </p:cNvSpPr>
          <p:nvPr>
            <p:ph type="sldNum" sz="quarter" idx="12"/>
          </p:nvPr>
        </p:nvSpPr>
        <p:spPr/>
        <p:txBody>
          <a:bodyPr/>
          <a:lstStyle/>
          <a:p>
            <a:fld id="{C4036A0D-C5FF-472F-86C5-BABC523E211F}" type="slidenum">
              <a:rPr lang="zh-TW" altLang="en-US" smtClean="0"/>
              <a:t>65</a:t>
            </a:fld>
            <a:endParaRPr lang="zh-TW" altLang="en-US"/>
          </a:p>
        </p:txBody>
      </p:sp>
    </p:spTree>
    <p:extLst>
      <p:ext uri="{BB962C8B-B14F-4D97-AF65-F5344CB8AC3E}">
        <p14:creationId xmlns:p14="http://schemas.microsoft.com/office/powerpoint/2010/main" val="31336734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228599" y="1624012"/>
            <a:ext cx="8686801" cy="4525963"/>
          </a:xfrm>
        </p:spPr>
        <p:txBody>
          <a:bodyPr/>
          <a:lstStyle/>
          <a:p>
            <a:r>
              <a:rPr lang="zh-TW" altLang="zh-TW" dirty="0"/>
              <a:t>The vertex set of </a:t>
            </a:r>
            <a:r>
              <a:rPr lang="zh-TW" altLang="zh-TW" i="1" dirty="0"/>
              <a:t>DT</a:t>
            </a:r>
            <a:r>
              <a:rPr lang="zh-TW" altLang="zh-TW" i="1" baseline="-25000" dirty="0"/>
              <a:t>n</a:t>
            </a:r>
            <a:r>
              <a:rPr lang="zh-TW" altLang="zh-TW" dirty="0"/>
              <a:t> is the set of binary string</a:t>
            </a:r>
            <a:r>
              <a:rPr lang="en-US" altLang="zh-TW" dirty="0"/>
              <a:t>s</a:t>
            </a:r>
            <a:r>
              <a:rPr lang="zh-TW" altLang="zh-TW" dirty="0"/>
              <a:t> of length </a:t>
            </a:r>
            <a:r>
              <a:rPr lang="zh-TW" altLang="zh-TW" i="1" dirty="0"/>
              <a:t>n</a:t>
            </a:r>
            <a:r>
              <a:rPr lang="zh-TW" altLang="zh-TW" dirty="0"/>
              <a:t>. Thus, </a:t>
            </a:r>
            <a:r>
              <a:rPr lang="zh-TW" altLang="zh-TW" i="1" dirty="0"/>
              <a:t>V</a:t>
            </a:r>
            <a:r>
              <a:rPr lang="zh-TW" altLang="zh-TW" dirty="0"/>
              <a:t>(</a:t>
            </a:r>
            <a:r>
              <a:rPr lang="zh-TW" altLang="zh-TW" i="1" dirty="0"/>
              <a:t>DT</a:t>
            </a:r>
            <a:r>
              <a:rPr lang="zh-TW" altLang="zh-TW" i="1" baseline="-25000" dirty="0"/>
              <a:t>n</a:t>
            </a:r>
            <a:r>
              <a:rPr lang="zh-TW" altLang="zh-TW" dirty="0"/>
              <a:t>)={</a:t>
            </a:r>
            <a:r>
              <a:rPr lang="zh-TW" altLang="zh-TW" i="1" dirty="0"/>
              <a:t>s</a:t>
            </a:r>
            <a:r>
              <a:rPr lang="zh-TW" altLang="zh-TW" i="1" baseline="-25000" dirty="0"/>
              <a:t>0</a:t>
            </a:r>
            <a:r>
              <a:rPr lang="zh-TW" altLang="zh-TW" i="1" dirty="0"/>
              <a:t>s</a:t>
            </a:r>
            <a:r>
              <a:rPr lang="zh-TW" altLang="zh-TW" i="1" baseline="-25000" dirty="0"/>
              <a:t>1</a:t>
            </a:r>
            <a:r>
              <a:rPr lang="zh-TW" altLang="zh-TW" i="1" dirty="0"/>
              <a:t>,…,s</a:t>
            </a:r>
            <a:r>
              <a:rPr lang="zh-TW" altLang="zh-TW" i="1" baseline="-25000" dirty="0"/>
              <a:t>n-1</a:t>
            </a:r>
            <a:r>
              <a:rPr lang="zh-TW" altLang="zh-TW" dirty="0"/>
              <a:t> | </a:t>
            </a:r>
            <a:r>
              <a:rPr lang="zh-TW" altLang="zh-TW" i="1" dirty="0"/>
              <a:t>s</a:t>
            </a:r>
            <a:r>
              <a:rPr lang="zh-TW" altLang="zh-TW" i="1" baseline="-25000" dirty="0"/>
              <a:t>i</a:t>
            </a:r>
            <a:r>
              <a:rPr lang="zh-TW" altLang="zh-TW" dirty="0"/>
              <a:t> </a:t>
            </a:r>
            <a:r>
              <a:rPr lang="zh-TW" altLang="zh-TW" dirty="0">
                <a:sym typeface="Symbol"/>
              </a:rPr>
              <a:t></a:t>
            </a:r>
            <a:r>
              <a:rPr lang="zh-TW" altLang="zh-TW" dirty="0"/>
              <a:t> {0,1}}.</a:t>
            </a:r>
            <a:r>
              <a:rPr lang="zh-TW" altLang="en-US" dirty="0"/>
              <a:t> </a:t>
            </a:r>
            <a:r>
              <a:rPr lang="zh-TW" altLang="zh-TW" dirty="0"/>
              <a:t>Vertex </a:t>
            </a:r>
            <a:r>
              <a:rPr lang="zh-TW" altLang="zh-TW" i="1" dirty="0"/>
              <a:t>s</a:t>
            </a:r>
            <a:r>
              <a:rPr lang="zh-TW" altLang="zh-TW" i="1" baseline="-25000" dirty="0"/>
              <a:t>0</a:t>
            </a:r>
            <a:r>
              <a:rPr lang="zh-TW" altLang="zh-TW" i="1" dirty="0"/>
              <a:t>s</a:t>
            </a:r>
            <a:r>
              <a:rPr lang="zh-TW" altLang="zh-TW" i="1" baseline="-25000" dirty="0"/>
              <a:t>1</a:t>
            </a:r>
            <a:r>
              <a:rPr lang="zh-TW" altLang="zh-TW" i="1" dirty="0"/>
              <a:t>,…,s</a:t>
            </a:r>
            <a:r>
              <a:rPr lang="zh-TW" altLang="zh-TW" i="1" baseline="-25000" dirty="0"/>
              <a:t>n-1 </a:t>
            </a:r>
            <a:r>
              <a:rPr lang="zh-TW" altLang="zh-TW" dirty="0"/>
              <a:t>is adjacent to vertex </a:t>
            </a:r>
            <a:r>
              <a:rPr lang="zh-TW" altLang="zh-TW" i="1" dirty="0"/>
              <a:t>z</a:t>
            </a:r>
            <a:r>
              <a:rPr lang="zh-TW" altLang="zh-TW" i="1" baseline="-25000" dirty="0"/>
              <a:t>0</a:t>
            </a:r>
            <a:r>
              <a:rPr lang="zh-TW" altLang="zh-TW" i="1" dirty="0"/>
              <a:t>z</a:t>
            </a:r>
            <a:r>
              <a:rPr lang="zh-TW" altLang="zh-TW" i="1" baseline="-25000" dirty="0"/>
              <a:t>1</a:t>
            </a:r>
            <a:r>
              <a:rPr lang="zh-TW" altLang="zh-TW" i="1" dirty="0"/>
              <a:t>,…,z</a:t>
            </a:r>
            <a:r>
              <a:rPr lang="zh-TW" altLang="zh-TW" i="1" baseline="-25000" dirty="0"/>
              <a:t>n-1</a:t>
            </a:r>
            <a:r>
              <a:rPr lang="zh-TW" altLang="zh-TW" dirty="0"/>
              <a:t> if and only if one of the following three conditions holds:</a:t>
            </a:r>
            <a:r>
              <a:rPr lang="zh-TW" altLang="en-US" dirty="0"/>
              <a:t> </a:t>
            </a:r>
            <a:r>
              <a:rPr lang="zh-TW" altLang="zh-TW" dirty="0"/>
              <a:t>(1) </a:t>
            </a:r>
            <a:r>
              <a:rPr lang="zh-TW" altLang="zh-TW" i="1" dirty="0"/>
              <a:t>s</a:t>
            </a:r>
            <a:r>
              <a:rPr lang="zh-TW" altLang="zh-TW" i="1" baseline="-25000" dirty="0"/>
              <a:t>i</a:t>
            </a:r>
            <a:r>
              <a:rPr lang="zh-TW" altLang="zh-TW" dirty="0"/>
              <a:t>=</a:t>
            </a:r>
            <a:r>
              <a:rPr lang="zh-TW" altLang="zh-TW" i="1" dirty="0"/>
              <a:t>z</a:t>
            </a:r>
            <a:r>
              <a:rPr lang="zh-TW" altLang="zh-TW" i="1" baseline="-25000" dirty="0"/>
              <a:t>i-1</a:t>
            </a:r>
            <a:r>
              <a:rPr lang="zh-TW" altLang="zh-TW" dirty="0"/>
              <a:t> for 0 </a:t>
            </a:r>
            <a:r>
              <a:rPr lang="zh-TW" altLang="zh-TW" dirty="0">
                <a:sym typeface="Symbol"/>
              </a:rPr>
              <a:t></a:t>
            </a:r>
            <a:r>
              <a:rPr lang="zh-TW" altLang="zh-TW" dirty="0"/>
              <a:t> </a:t>
            </a:r>
            <a:r>
              <a:rPr lang="zh-TW" altLang="zh-TW" i="1" dirty="0"/>
              <a:t>i</a:t>
            </a:r>
            <a:r>
              <a:rPr lang="zh-TW" altLang="zh-TW" dirty="0"/>
              <a:t> </a:t>
            </a:r>
            <a:r>
              <a:rPr lang="zh-TW" altLang="zh-TW" dirty="0">
                <a:sym typeface="Symbol"/>
              </a:rPr>
              <a:t></a:t>
            </a:r>
            <a:r>
              <a:rPr lang="zh-TW" altLang="zh-TW" i="1" dirty="0"/>
              <a:t>n-2</a:t>
            </a:r>
            <a:r>
              <a:rPr lang="zh-TW" altLang="zh-TW" dirty="0"/>
              <a:t> and </a:t>
            </a:r>
            <a:r>
              <a:rPr lang="zh-TW" altLang="zh-TW" i="1" dirty="0"/>
              <a:t>s</a:t>
            </a:r>
            <a:r>
              <a:rPr lang="zh-TW" altLang="zh-TW" i="1" baseline="-25000" dirty="0"/>
              <a:t>n</a:t>
            </a:r>
            <a:r>
              <a:rPr lang="en-US" altLang="zh-TW" i="1" baseline="-25000" dirty="0"/>
              <a:t>-1</a:t>
            </a:r>
            <a:r>
              <a:rPr lang="zh-TW" altLang="zh-TW" dirty="0"/>
              <a:t>=1-</a:t>
            </a:r>
            <a:r>
              <a:rPr lang="zh-TW" altLang="zh-TW" i="1" dirty="0"/>
              <a:t>z</a:t>
            </a:r>
            <a:r>
              <a:rPr lang="zh-TW" altLang="zh-TW" i="1" baseline="-25000" dirty="0"/>
              <a:t>0</a:t>
            </a:r>
            <a:r>
              <a:rPr lang="zh-TW" altLang="zh-TW" dirty="0"/>
              <a:t>, (2) </a:t>
            </a:r>
            <a:r>
              <a:rPr lang="zh-TW" altLang="zh-TW" i="1" dirty="0"/>
              <a:t>s</a:t>
            </a:r>
            <a:r>
              <a:rPr lang="zh-TW" altLang="zh-TW" i="1" baseline="-25000" dirty="0"/>
              <a:t>i</a:t>
            </a:r>
            <a:r>
              <a:rPr lang="zh-TW" altLang="zh-TW" dirty="0"/>
              <a:t>=</a:t>
            </a:r>
            <a:r>
              <a:rPr lang="zh-TW" altLang="zh-TW" i="1" dirty="0"/>
              <a:t>z</a:t>
            </a:r>
            <a:r>
              <a:rPr lang="zh-TW" altLang="zh-TW" i="1" baseline="-25000" dirty="0"/>
              <a:t>i-1</a:t>
            </a:r>
            <a:r>
              <a:rPr lang="zh-TW" altLang="zh-TW" dirty="0"/>
              <a:t> for 1 </a:t>
            </a:r>
            <a:r>
              <a:rPr lang="zh-TW" altLang="zh-TW" dirty="0">
                <a:sym typeface="Symbol"/>
              </a:rPr>
              <a:t></a:t>
            </a:r>
            <a:r>
              <a:rPr lang="zh-TW" altLang="zh-TW" dirty="0"/>
              <a:t> </a:t>
            </a:r>
            <a:r>
              <a:rPr lang="zh-TW" altLang="zh-TW" i="1" dirty="0"/>
              <a:t>i</a:t>
            </a:r>
            <a:r>
              <a:rPr lang="zh-TW" altLang="zh-TW" dirty="0"/>
              <a:t> </a:t>
            </a:r>
            <a:r>
              <a:rPr lang="zh-TW" altLang="zh-TW" dirty="0">
                <a:sym typeface="Symbol"/>
              </a:rPr>
              <a:t></a:t>
            </a:r>
            <a:r>
              <a:rPr lang="zh-TW" altLang="zh-TW" i="1" dirty="0"/>
              <a:t>n-1</a:t>
            </a:r>
            <a:r>
              <a:rPr lang="zh-TW" altLang="zh-TW" dirty="0"/>
              <a:t> and </a:t>
            </a:r>
            <a:r>
              <a:rPr lang="zh-TW" altLang="zh-TW" i="1" dirty="0"/>
              <a:t>s</a:t>
            </a:r>
            <a:r>
              <a:rPr lang="zh-TW" altLang="zh-TW" i="1" baseline="-25000" dirty="0"/>
              <a:t>0</a:t>
            </a:r>
            <a:r>
              <a:rPr lang="zh-TW" altLang="zh-TW" dirty="0"/>
              <a:t>=1-</a:t>
            </a:r>
            <a:r>
              <a:rPr lang="zh-TW" altLang="zh-TW" i="1" dirty="0"/>
              <a:t>z</a:t>
            </a:r>
            <a:r>
              <a:rPr lang="zh-TW" altLang="zh-TW" i="1" baseline="-25000" dirty="0"/>
              <a:t>n-1</a:t>
            </a:r>
            <a:r>
              <a:rPr lang="zh-TW" altLang="zh-TW" dirty="0"/>
              <a:t>, and (</a:t>
            </a:r>
            <a:r>
              <a:rPr lang="en-US" altLang="zh-TW" dirty="0"/>
              <a:t>3</a:t>
            </a:r>
            <a:r>
              <a:rPr lang="zh-TW" altLang="zh-TW" dirty="0"/>
              <a:t>) </a:t>
            </a:r>
            <a:r>
              <a:rPr lang="zh-TW" altLang="zh-TW" i="1" dirty="0"/>
              <a:t>s</a:t>
            </a:r>
            <a:r>
              <a:rPr lang="zh-TW" altLang="zh-TW" i="1" baseline="-25000" dirty="0"/>
              <a:t>i</a:t>
            </a:r>
            <a:r>
              <a:rPr lang="zh-TW" altLang="zh-TW" dirty="0"/>
              <a:t>=</a:t>
            </a:r>
            <a:r>
              <a:rPr lang="zh-TW" altLang="zh-TW" i="1" dirty="0"/>
              <a:t>z</a:t>
            </a:r>
            <a:r>
              <a:rPr lang="zh-TW" altLang="zh-TW" i="1" baseline="-25000" dirty="0"/>
              <a:t>i</a:t>
            </a:r>
            <a:r>
              <a:rPr lang="zh-TW" altLang="zh-TW" dirty="0"/>
              <a:t> for 0 </a:t>
            </a:r>
            <a:r>
              <a:rPr lang="zh-TW" altLang="zh-TW" dirty="0">
                <a:sym typeface="Symbol"/>
              </a:rPr>
              <a:t></a:t>
            </a:r>
            <a:r>
              <a:rPr lang="zh-TW" altLang="zh-TW" dirty="0"/>
              <a:t> </a:t>
            </a:r>
            <a:r>
              <a:rPr lang="zh-TW" altLang="zh-TW" i="1" dirty="0"/>
              <a:t>i</a:t>
            </a:r>
            <a:r>
              <a:rPr lang="zh-TW" altLang="zh-TW" dirty="0"/>
              <a:t> </a:t>
            </a:r>
            <a:r>
              <a:rPr lang="zh-TW" altLang="zh-TW" dirty="0">
                <a:sym typeface="Symbol"/>
              </a:rPr>
              <a:t></a:t>
            </a:r>
            <a:r>
              <a:rPr lang="zh-TW" altLang="zh-TW" i="1" dirty="0"/>
              <a:t>n-3</a:t>
            </a:r>
            <a:r>
              <a:rPr lang="zh-TW" altLang="zh-TW" dirty="0"/>
              <a:t> and </a:t>
            </a:r>
            <a:r>
              <a:rPr lang="zh-TW" altLang="zh-TW" i="1" dirty="0"/>
              <a:t>s</a:t>
            </a:r>
            <a:r>
              <a:rPr lang="zh-TW" altLang="zh-TW" i="1" baseline="-25000" dirty="0"/>
              <a:t>i</a:t>
            </a:r>
            <a:r>
              <a:rPr lang="zh-TW" altLang="zh-TW" dirty="0"/>
              <a:t>=1-</a:t>
            </a:r>
            <a:r>
              <a:rPr lang="zh-TW" altLang="zh-TW" i="1" dirty="0"/>
              <a:t>z</a:t>
            </a:r>
            <a:r>
              <a:rPr lang="zh-TW" altLang="zh-TW" i="1" baseline="-25000" dirty="0"/>
              <a:t>i</a:t>
            </a:r>
            <a:r>
              <a:rPr lang="zh-TW" altLang="zh-TW" dirty="0"/>
              <a:t> for</a:t>
            </a:r>
            <a:r>
              <a:rPr lang="zh-TW" altLang="zh-TW" i="1" dirty="0"/>
              <a:t> i</a:t>
            </a:r>
            <a:r>
              <a:rPr lang="zh-TW" altLang="zh-TW" dirty="0"/>
              <a:t>=</a:t>
            </a:r>
            <a:r>
              <a:rPr lang="zh-TW" altLang="zh-TW" i="1" dirty="0"/>
              <a:t>n-2</a:t>
            </a:r>
            <a:r>
              <a:rPr lang="zh-TW" altLang="zh-TW" dirty="0"/>
              <a:t> and </a:t>
            </a:r>
            <a:r>
              <a:rPr lang="zh-TW" altLang="zh-TW" i="1" dirty="0"/>
              <a:t>n-1.</a:t>
            </a:r>
            <a:endParaRPr lang="zh-TW" altLang="en-US" dirty="0"/>
          </a:p>
        </p:txBody>
      </p:sp>
      <p:sp>
        <p:nvSpPr>
          <p:cNvPr id="4" name="投影片編號版面配置區 3"/>
          <p:cNvSpPr>
            <a:spLocks noGrp="1"/>
          </p:cNvSpPr>
          <p:nvPr>
            <p:ph type="sldNum" sz="quarter" idx="12"/>
          </p:nvPr>
        </p:nvSpPr>
        <p:spPr/>
        <p:txBody>
          <a:bodyPr/>
          <a:lstStyle/>
          <a:p>
            <a:fld id="{C4036A0D-C5FF-472F-86C5-BABC523E211F}" type="slidenum">
              <a:rPr lang="zh-TW" altLang="en-US" smtClean="0"/>
              <a:t>66</a:t>
            </a:fld>
            <a:endParaRPr lang="zh-TW" altLang="en-US"/>
          </a:p>
        </p:txBody>
      </p:sp>
    </p:spTree>
    <p:extLst>
      <p:ext uri="{BB962C8B-B14F-4D97-AF65-F5344CB8AC3E}">
        <p14:creationId xmlns:p14="http://schemas.microsoft.com/office/powerpoint/2010/main" val="33058946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err="1"/>
              <a:t>Lovasz</a:t>
            </a:r>
            <a:r>
              <a:rPr lang="en-US" altLang="zh-TW" dirty="0"/>
              <a:t> conjecture:  too far!</a:t>
            </a:r>
            <a:endParaRPr lang="zh-TW" altLang="en-US" dirty="0"/>
          </a:p>
        </p:txBody>
      </p:sp>
      <p:sp>
        <p:nvSpPr>
          <p:cNvPr id="4" name="投影片編號版面配置區 3"/>
          <p:cNvSpPr>
            <a:spLocks noGrp="1"/>
          </p:cNvSpPr>
          <p:nvPr>
            <p:ph type="sldNum" sz="quarter" idx="12"/>
          </p:nvPr>
        </p:nvSpPr>
        <p:spPr/>
        <p:txBody>
          <a:bodyPr/>
          <a:lstStyle/>
          <a:p>
            <a:fld id="{C4036A0D-C5FF-472F-86C5-BABC523E211F}" type="slidenum">
              <a:rPr lang="zh-TW" altLang="en-US" smtClean="0"/>
              <a:t>67</a:t>
            </a:fld>
            <a:endParaRPr lang="zh-TW" altLang="en-US"/>
          </a:p>
        </p:txBody>
      </p:sp>
    </p:spTree>
    <p:extLst>
      <p:ext uri="{BB962C8B-B14F-4D97-AF65-F5344CB8AC3E}">
        <p14:creationId xmlns:p14="http://schemas.microsoft.com/office/powerpoint/2010/main" val="31825603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179512" y="1660455"/>
            <a:ext cx="8229600" cy="4525963"/>
          </a:xfrm>
        </p:spPr>
        <p:txBody>
          <a:bodyPr/>
          <a:lstStyle/>
          <a:p>
            <a:r>
              <a:rPr lang="zh-TW" altLang="zh-TW" i="1" dirty="0"/>
              <a:t>V</a:t>
            </a:r>
            <a:r>
              <a:rPr lang="zh-TW" altLang="zh-TW" dirty="0"/>
              <a:t>(</a:t>
            </a:r>
            <a:r>
              <a:rPr lang="zh-TW" altLang="zh-TW" i="1" dirty="0"/>
              <a:t>DT</a:t>
            </a:r>
            <a:r>
              <a:rPr lang="zh-TW" altLang="zh-TW" i="1" baseline="-25000" dirty="0"/>
              <a:t>n</a:t>
            </a:r>
            <a:r>
              <a:rPr lang="zh-TW" altLang="zh-TW" dirty="0"/>
              <a:t>)={</a:t>
            </a:r>
            <a:r>
              <a:rPr lang="zh-TW" altLang="zh-TW" i="1" dirty="0"/>
              <a:t>s</a:t>
            </a:r>
            <a:r>
              <a:rPr lang="zh-TW" altLang="zh-TW" i="1" baseline="-25000" dirty="0"/>
              <a:t>0</a:t>
            </a:r>
            <a:r>
              <a:rPr lang="zh-TW" altLang="zh-TW" i="1" dirty="0"/>
              <a:t>s</a:t>
            </a:r>
            <a:r>
              <a:rPr lang="zh-TW" altLang="zh-TW" i="1" baseline="-25000" dirty="0"/>
              <a:t>1</a:t>
            </a:r>
            <a:r>
              <a:rPr lang="zh-TW" altLang="zh-TW" i="1" dirty="0"/>
              <a:t>,…,s</a:t>
            </a:r>
            <a:r>
              <a:rPr lang="zh-TW" altLang="zh-TW" i="1" baseline="-25000" dirty="0"/>
              <a:t>n-1</a:t>
            </a:r>
            <a:r>
              <a:rPr lang="zh-TW" altLang="zh-TW" dirty="0"/>
              <a:t> | </a:t>
            </a:r>
            <a:r>
              <a:rPr lang="zh-TW" altLang="zh-TW" i="1" dirty="0"/>
              <a:t>s</a:t>
            </a:r>
            <a:r>
              <a:rPr lang="zh-TW" altLang="zh-TW" i="1" baseline="-25000" dirty="0"/>
              <a:t>i</a:t>
            </a:r>
            <a:r>
              <a:rPr lang="zh-TW" altLang="zh-TW" dirty="0"/>
              <a:t> </a:t>
            </a:r>
            <a:r>
              <a:rPr lang="zh-TW" altLang="zh-TW" dirty="0">
                <a:sym typeface="Symbol"/>
              </a:rPr>
              <a:t></a:t>
            </a:r>
            <a:r>
              <a:rPr lang="zh-TW" altLang="zh-TW" dirty="0"/>
              <a:t> {0,1}}.</a:t>
            </a:r>
            <a:endParaRPr lang="en-US" altLang="zh-TW" i="1" dirty="0"/>
          </a:p>
          <a:p>
            <a:endParaRPr lang="en-US" altLang="zh-TW" i="1" dirty="0"/>
          </a:p>
          <a:p>
            <a:r>
              <a:rPr lang="zh-TW" altLang="zh-TW" i="1" dirty="0"/>
              <a:t>s</a:t>
            </a:r>
            <a:r>
              <a:rPr lang="zh-TW" altLang="zh-TW" i="1" baseline="-25000" dirty="0"/>
              <a:t>0</a:t>
            </a:r>
            <a:r>
              <a:rPr lang="zh-TW" altLang="zh-TW" i="1" dirty="0"/>
              <a:t>s</a:t>
            </a:r>
            <a:r>
              <a:rPr lang="zh-TW" altLang="zh-TW" i="1" baseline="-25000" dirty="0"/>
              <a:t>1</a:t>
            </a:r>
            <a:r>
              <a:rPr lang="zh-TW" altLang="zh-TW" i="1" dirty="0"/>
              <a:t>,…,s</a:t>
            </a:r>
            <a:r>
              <a:rPr lang="zh-TW" altLang="zh-TW" i="1" baseline="-25000" dirty="0"/>
              <a:t>n-1</a:t>
            </a:r>
            <a:r>
              <a:rPr lang="en-US" altLang="zh-TW" i="1" dirty="0"/>
              <a:t>,</a:t>
            </a:r>
            <a:r>
              <a:rPr lang="zh-TW" altLang="zh-TW" i="1" dirty="0"/>
              <a:t> s</a:t>
            </a:r>
            <a:r>
              <a:rPr lang="zh-TW" altLang="zh-TW" i="1" baseline="-25000" dirty="0"/>
              <a:t>1</a:t>
            </a:r>
            <a:r>
              <a:rPr lang="zh-TW" altLang="zh-TW" i="1" dirty="0"/>
              <a:t>,…,s</a:t>
            </a:r>
            <a:r>
              <a:rPr lang="zh-TW" altLang="zh-TW" i="1" baseline="-25000" dirty="0"/>
              <a:t>n-1</a:t>
            </a:r>
            <a:r>
              <a:rPr lang="en-US" altLang="zh-TW" i="1" dirty="0"/>
              <a:t>(1-</a:t>
            </a:r>
            <a:r>
              <a:rPr lang="zh-TW" altLang="zh-TW" i="1" dirty="0"/>
              <a:t>s</a:t>
            </a:r>
            <a:r>
              <a:rPr lang="zh-TW" altLang="zh-TW" i="1" baseline="-25000" dirty="0"/>
              <a:t>0</a:t>
            </a:r>
            <a:r>
              <a:rPr lang="en-US" altLang="zh-TW" i="1" dirty="0"/>
              <a:t>)</a:t>
            </a:r>
          </a:p>
          <a:p>
            <a:r>
              <a:rPr lang="zh-TW" altLang="zh-TW" i="1" dirty="0"/>
              <a:t>s</a:t>
            </a:r>
            <a:r>
              <a:rPr lang="zh-TW" altLang="zh-TW" i="1" baseline="-25000" dirty="0"/>
              <a:t>0</a:t>
            </a:r>
            <a:r>
              <a:rPr lang="zh-TW" altLang="zh-TW" i="1" dirty="0"/>
              <a:t>s</a:t>
            </a:r>
            <a:r>
              <a:rPr lang="zh-TW" altLang="zh-TW" i="1" baseline="-25000" dirty="0"/>
              <a:t>1</a:t>
            </a:r>
            <a:r>
              <a:rPr lang="zh-TW" altLang="zh-TW" i="1" dirty="0"/>
              <a:t>,…,s</a:t>
            </a:r>
            <a:r>
              <a:rPr lang="zh-TW" altLang="zh-TW" i="1" baseline="-25000" dirty="0"/>
              <a:t>n-1</a:t>
            </a:r>
            <a:r>
              <a:rPr lang="en-US" altLang="zh-TW" i="1" dirty="0"/>
              <a:t>,</a:t>
            </a:r>
            <a:r>
              <a:rPr lang="zh-TW" altLang="zh-TW" i="1" dirty="0"/>
              <a:t> </a:t>
            </a:r>
            <a:r>
              <a:rPr lang="en-US" altLang="zh-TW" i="1" dirty="0"/>
              <a:t>(1-</a:t>
            </a:r>
            <a:r>
              <a:rPr lang="zh-TW" altLang="zh-TW" i="1" dirty="0"/>
              <a:t>s</a:t>
            </a:r>
            <a:r>
              <a:rPr lang="en-US" altLang="zh-TW" i="1" baseline="-25000" dirty="0"/>
              <a:t>n-1</a:t>
            </a:r>
            <a:r>
              <a:rPr lang="en-US" altLang="zh-TW" i="1" dirty="0"/>
              <a:t>) </a:t>
            </a:r>
            <a:r>
              <a:rPr lang="zh-TW" altLang="zh-TW" i="1" dirty="0"/>
              <a:t>s</a:t>
            </a:r>
            <a:r>
              <a:rPr lang="zh-TW" altLang="zh-TW" i="1" baseline="-25000" dirty="0"/>
              <a:t>1</a:t>
            </a:r>
            <a:r>
              <a:rPr lang="zh-TW" altLang="zh-TW" i="1" dirty="0"/>
              <a:t>,…,s</a:t>
            </a:r>
            <a:r>
              <a:rPr lang="zh-TW" altLang="zh-TW" i="1" baseline="-25000" dirty="0"/>
              <a:t>n-</a:t>
            </a:r>
            <a:r>
              <a:rPr lang="en-US" altLang="zh-TW" i="1" baseline="-25000" dirty="0"/>
              <a:t>2</a:t>
            </a:r>
          </a:p>
          <a:p>
            <a:r>
              <a:rPr lang="zh-TW" altLang="zh-TW" i="1" dirty="0"/>
              <a:t>s</a:t>
            </a:r>
            <a:r>
              <a:rPr lang="zh-TW" altLang="zh-TW" i="1" baseline="-25000" dirty="0"/>
              <a:t>0</a:t>
            </a:r>
            <a:r>
              <a:rPr lang="zh-TW" altLang="zh-TW" i="1" dirty="0"/>
              <a:t>s</a:t>
            </a:r>
            <a:r>
              <a:rPr lang="zh-TW" altLang="zh-TW" i="1" baseline="-25000" dirty="0"/>
              <a:t>1</a:t>
            </a:r>
            <a:r>
              <a:rPr lang="zh-TW" altLang="zh-TW" i="1" dirty="0"/>
              <a:t>,…,s</a:t>
            </a:r>
            <a:r>
              <a:rPr lang="zh-TW" altLang="zh-TW" i="1" baseline="-25000" dirty="0"/>
              <a:t>n-1</a:t>
            </a:r>
            <a:r>
              <a:rPr lang="en-US" altLang="zh-TW" i="1" dirty="0"/>
              <a:t>,</a:t>
            </a:r>
            <a:r>
              <a:rPr lang="zh-TW" altLang="zh-TW" i="1" dirty="0"/>
              <a:t> s</a:t>
            </a:r>
            <a:r>
              <a:rPr lang="zh-TW" altLang="zh-TW" i="1" baseline="-25000" dirty="0"/>
              <a:t>0</a:t>
            </a:r>
            <a:r>
              <a:rPr lang="zh-TW" altLang="zh-TW" i="1" dirty="0"/>
              <a:t>s</a:t>
            </a:r>
            <a:r>
              <a:rPr lang="zh-TW" altLang="zh-TW" i="1" baseline="-25000" dirty="0"/>
              <a:t>1</a:t>
            </a:r>
            <a:r>
              <a:rPr lang="zh-TW" altLang="zh-TW" i="1" dirty="0"/>
              <a:t>,…,</a:t>
            </a:r>
            <a:r>
              <a:rPr lang="en-US" altLang="zh-TW" i="1" dirty="0"/>
              <a:t> (1-</a:t>
            </a:r>
            <a:r>
              <a:rPr lang="zh-TW" altLang="zh-TW" i="1" dirty="0"/>
              <a:t>s</a:t>
            </a:r>
            <a:r>
              <a:rPr lang="zh-TW" altLang="zh-TW" i="1" baseline="-25000" dirty="0"/>
              <a:t>n-</a:t>
            </a:r>
            <a:r>
              <a:rPr lang="en-US" altLang="zh-TW" i="1" baseline="-25000" dirty="0"/>
              <a:t>2</a:t>
            </a:r>
            <a:r>
              <a:rPr lang="en-US" altLang="zh-TW" i="1" dirty="0"/>
              <a:t>)(1-</a:t>
            </a:r>
            <a:r>
              <a:rPr lang="zh-TW" altLang="zh-TW" i="1" dirty="0"/>
              <a:t>s</a:t>
            </a:r>
            <a:r>
              <a:rPr lang="zh-TW" altLang="zh-TW" i="1" baseline="-25000" dirty="0"/>
              <a:t>n-1</a:t>
            </a:r>
            <a:r>
              <a:rPr lang="en-US" altLang="zh-TW" i="1" dirty="0"/>
              <a:t>)</a:t>
            </a:r>
          </a:p>
          <a:p>
            <a:endParaRPr lang="en-US" altLang="zh-TW" i="1" dirty="0"/>
          </a:p>
          <a:p>
            <a:r>
              <a:rPr lang="en-US" altLang="zh-TW" i="1" dirty="0"/>
              <a:t>Why:  smaller diameter</a:t>
            </a:r>
          </a:p>
          <a:p>
            <a:endParaRPr lang="zh-TW" altLang="en-US" dirty="0"/>
          </a:p>
        </p:txBody>
      </p:sp>
      <p:sp>
        <p:nvSpPr>
          <p:cNvPr id="4" name="投影片編號版面配置區 3"/>
          <p:cNvSpPr>
            <a:spLocks noGrp="1"/>
          </p:cNvSpPr>
          <p:nvPr>
            <p:ph type="sldNum" sz="quarter" idx="12"/>
          </p:nvPr>
        </p:nvSpPr>
        <p:spPr/>
        <p:txBody>
          <a:bodyPr/>
          <a:lstStyle/>
          <a:p>
            <a:fld id="{C4036A0D-C5FF-472F-86C5-BABC523E211F}" type="slidenum">
              <a:rPr lang="zh-TW" altLang="en-US" smtClean="0"/>
              <a:t>68</a:t>
            </a:fld>
            <a:endParaRPr lang="zh-TW" altLang="en-US"/>
          </a:p>
        </p:txBody>
      </p:sp>
    </p:spTree>
    <p:extLst>
      <p:ext uri="{BB962C8B-B14F-4D97-AF65-F5344CB8AC3E}">
        <p14:creationId xmlns:p14="http://schemas.microsoft.com/office/powerpoint/2010/main" val="1136891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457200" y="692697"/>
            <a:ext cx="8229600" cy="5004556"/>
          </a:xfrm>
        </p:spPr>
        <p:txBody>
          <a:bodyPr>
            <a:normAutofit/>
          </a:bodyPr>
          <a:lstStyle/>
          <a:p>
            <a:pPr algn="just"/>
            <a:r>
              <a:rPr lang="en-US" altLang="zh-TW" sz="2400" dirty="0"/>
              <a:t>Variation of Hamiltonian problem</a:t>
            </a:r>
            <a:endParaRPr lang="zh-TW" altLang="en-US" sz="2400" dirty="0"/>
          </a:p>
        </p:txBody>
      </p:sp>
      <p:sp>
        <p:nvSpPr>
          <p:cNvPr id="2" name="投影片編號版面配置區 1"/>
          <p:cNvSpPr>
            <a:spLocks noGrp="1"/>
          </p:cNvSpPr>
          <p:nvPr>
            <p:ph type="sldNum" sz="quarter" idx="12"/>
          </p:nvPr>
        </p:nvSpPr>
        <p:spPr/>
        <p:txBody>
          <a:bodyPr/>
          <a:lstStyle/>
          <a:p>
            <a:fld id="{C4036A0D-C5FF-472F-86C5-BABC523E211F}" type="slidenum">
              <a:rPr lang="zh-TW" altLang="en-US" smtClean="0"/>
              <a:t>7</a:t>
            </a:fld>
            <a:endParaRPr lang="zh-TW" altLang="en-US"/>
          </a:p>
        </p:txBody>
      </p:sp>
    </p:spTree>
    <p:extLst>
      <p:ext uri="{BB962C8B-B14F-4D97-AF65-F5344CB8AC3E}">
        <p14:creationId xmlns:p14="http://schemas.microsoft.com/office/powerpoint/2010/main" val="3242520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4009891" y="6304002"/>
            <a:ext cx="1124219" cy="369332"/>
          </a:xfrm>
          <a:prstGeom prst="rect">
            <a:avLst/>
          </a:prstGeom>
          <a:noFill/>
        </p:spPr>
        <p:txBody>
          <a:bodyPr wrap="none" rtlCol="0">
            <a:spAutoFit/>
          </a:bodyPr>
          <a:lstStyle/>
          <a:p>
            <a:r>
              <a:rPr lang="en-US" altLang="zh-TW" dirty="0">
                <a:solidFill>
                  <a:srgbClr val="FF0000"/>
                </a:solidFill>
              </a:rPr>
              <a:t>Figure 2-5</a:t>
            </a:r>
            <a:endParaRPr lang="zh-TW" altLang="en-US" dirty="0">
              <a:solidFill>
                <a:srgbClr val="FF0000"/>
              </a:solidFill>
            </a:endParaRPr>
          </a:p>
        </p:txBody>
      </p:sp>
      <p:graphicFrame>
        <p:nvGraphicFramePr>
          <p:cNvPr id="5" name="物件 4"/>
          <p:cNvGraphicFramePr>
            <a:graphicFrameLocks noChangeAspect="1"/>
          </p:cNvGraphicFramePr>
          <p:nvPr>
            <p:extLst>
              <p:ext uri="{D42A27DB-BD31-4B8C-83A1-F6EECF244321}">
                <p14:modId xmlns:p14="http://schemas.microsoft.com/office/powerpoint/2010/main" val="1044331608"/>
              </p:ext>
            </p:extLst>
          </p:nvPr>
        </p:nvGraphicFramePr>
        <p:xfrm>
          <a:off x="2242537" y="836712"/>
          <a:ext cx="4658925" cy="4501356"/>
        </p:xfrm>
        <a:graphic>
          <a:graphicData uri="http://schemas.openxmlformats.org/presentationml/2006/ole">
            <mc:AlternateContent xmlns:mc="http://schemas.openxmlformats.org/markup-compatibility/2006">
              <mc:Choice xmlns:v="urn:schemas-microsoft-com:vml" Requires="v">
                <p:oleObj spid="_x0000_s53309" r:id="rId3" imgW="5211720" imgH="5033880" progId="">
                  <p:embed/>
                </p:oleObj>
              </mc:Choice>
              <mc:Fallback>
                <p:oleObj r:id="rId3" imgW="5211720" imgH="503388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2537" y="836712"/>
                        <a:ext cx="4658925" cy="4501356"/>
                      </a:xfrm>
                      <a:prstGeom prst="rect">
                        <a:avLst/>
                      </a:prstGeom>
                      <a:noFill/>
                    </p:spPr>
                  </p:pic>
                </p:oleObj>
              </mc:Fallback>
            </mc:AlternateContent>
          </a:graphicData>
        </a:graphic>
      </p:graphicFrame>
      <p:sp>
        <p:nvSpPr>
          <p:cNvPr id="7" name="投影片編號版面配置區 6"/>
          <p:cNvSpPr>
            <a:spLocks noGrp="1"/>
          </p:cNvSpPr>
          <p:nvPr>
            <p:ph type="sldNum" sz="quarter" idx="12"/>
          </p:nvPr>
        </p:nvSpPr>
        <p:spPr/>
        <p:txBody>
          <a:bodyPr/>
          <a:lstStyle/>
          <a:p>
            <a:fld id="{C4036A0D-C5FF-472F-86C5-BABC523E211F}" type="slidenum">
              <a:rPr lang="zh-TW" altLang="en-US" smtClean="0"/>
              <a:t>8</a:t>
            </a:fld>
            <a:endParaRPr lang="zh-TW" altLang="en-US"/>
          </a:p>
        </p:txBody>
      </p:sp>
    </p:spTree>
    <p:extLst>
      <p:ext uri="{BB962C8B-B14F-4D97-AF65-F5344CB8AC3E}">
        <p14:creationId xmlns:p14="http://schemas.microsoft.com/office/powerpoint/2010/main" val="2483101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4009891" y="6304002"/>
            <a:ext cx="1124219" cy="369332"/>
          </a:xfrm>
          <a:prstGeom prst="rect">
            <a:avLst/>
          </a:prstGeom>
          <a:noFill/>
        </p:spPr>
        <p:txBody>
          <a:bodyPr wrap="none" rtlCol="0">
            <a:spAutoFit/>
          </a:bodyPr>
          <a:lstStyle/>
          <a:p>
            <a:r>
              <a:rPr lang="en-US" altLang="zh-TW" dirty="0">
                <a:solidFill>
                  <a:srgbClr val="FF0000"/>
                </a:solidFill>
              </a:rPr>
              <a:t>Figure 2-6</a:t>
            </a:r>
            <a:endParaRPr lang="zh-TW" altLang="en-US" dirty="0">
              <a:solidFill>
                <a:srgbClr val="FF0000"/>
              </a:solidFill>
            </a:endParaRPr>
          </a:p>
        </p:txBody>
      </p:sp>
      <p:sp>
        <p:nvSpPr>
          <p:cNvPr id="5" name="投影片編號版面配置區 4"/>
          <p:cNvSpPr>
            <a:spLocks noGrp="1"/>
          </p:cNvSpPr>
          <p:nvPr>
            <p:ph type="sldNum" sz="quarter" idx="12"/>
          </p:nvPr>
        </p:nvSpPr>
        <p:spPr/>
        <p:txBody>
          <a:bodyPr/>
          <a:lstStyle/>
          <a:p>
            <a:fld id="{C4036A0D-C5FF-472F-86C5-BABC523E211F}" type="slidenum">
              <a:rPr lang="zh-TW" altLang="en-US" smtClean="0"/>
              <a:t>9</a:t>
            </a:fld>
            <a:endParaRPr lang="zh-TW" altLang="en-US"/>
          </a:p>
        </p:txBody>
      </p:sp>
      <p:pic>
        <p:nvPicPr>
          <p:cNvPr id="8" name="圖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253" y="1203517"/>
            <a:ext cx="8265493" cy="5132408"/>
          </a:xfrm>
          <a:prstGeom prst="rect">
            <a:avLst/>
          </a:prstGeom>
        </p:spPr>
      </p:pic>
    </p:spTree>
    <p:extLst>
      <p:ext uri="{BB962C8B-B14F-4D97-AF65-F5344CB8AC3E}">
        <p14:creationId xmlns:p14="http://schemas.microsoft.com/office/powerpoint/2010/main" val="1703460236"/>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8534</TotalTime>
  <Words>2660</Words>
  <Application>Microsoft Office PowerPoint</Application>
  <PresentationFormat>如螢幕大小 (4:3)</PresentationFormat>
  <Paragraphs>168</Paragraphs>
  <Slides>68</Slides>
  <Notes>0</Notes>
  <HiddenSlides>0</HiddenSlides>
  <MMClips>0</MMClips>
  <ScaleCrop>false</ScaleCrop>
  <HeadingPairs>
    <vt:vector size="8" baseType="variant">
      <vt:variant>
        <vt:lpstr>使用字型</vt:lpstr>
      </vt:variant>
      <vt:variant>
        <vt:i4>5</vt:i4>
      </vt:variant>
      <vt:variant>
        <vt:lpstr>佈景主題</vt:lpstr>
      </vt:variant>
      <vt:variant>
        <vt:i4>1</vt:i4>
      </vt:variant>
      <vt:variant>
        <vt:lpstr>內嵌 OLE 伺服程式</vt:lpstr>
      </vt:variant>
      <vt:variant>
        <vt:i4>1</vt:i4>
      </vt:variant>
      <vt:variant>
        <vt:lpstr>投影片標題</vt:lpstr>
      </vt:variant>
      <vt:variant>
        <vt:i4>68</vt:i4>
      </vt:variant>
    </vt:vector>
  </HeadingPairs>
  <TitlesOfParts>
    <vt:vector size="75" baseType="lpstr">
      <vt:lpstr>新細明體</vt:lpstr>
      <vt:lpstr>Arial</vt:lpstr>
      <vt:lpstr>Calibri</vt:lpstr>
      <vt:lpstr>Cambria Math</vt:lpstr>
      <vt:lpstr>Symbol</vt:lpstr>
      <vt:lpstr>Office 佈景主題</vt:lpstr>
      <vt:lpstr>Visio.Drawing.6</vt:lpstr>
      <vt:lpstr>Chapter 2 Hamiltonian cycles</vt:lpstr>
      <vt:lpstr>Commercial or not commercial</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Real world application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My point of view</vt:lpstr>
      <vt:lpstr>Suggested Reading and Possible Future Directions</vt:lpstr>
      <vt:lpstr>PowerPoint 簡報</vt:lpstr>
      <vt:lpstr>PowerPoint 簡報</vt:lpstr>
      <vt:lpstr>PowerPoint 簡報</vt:lpstr>
      <vt:lpstr>PowerPoint 簡報</vt:lpstr>
      <vt:lpstr>PowerPoint 簡報</vt:lpstr>
      <vt:lpstr>Problem</vt:lpstr>
      <vt:lpstr>References</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Hamiltonian cycles</dc:title>
  <dc:creator>HSUAN</dc:creator>
  <cp:lastModifiedBy>user</cp:lastModifiedBy>
  <cp:revision>161</cp:revision>
  <cp:lastPrinted>2015-01-20T03:44:28Z</cp:lastPrinted>
  <dcterms:created xsi:type="dcterms:W3CDTF">2015-01-20T02:09:41Z</dcterms:created>
  <dcterms:modified xsi:type="dcterms:W3CDTF">2016-08-16T10:15:54Z</dcterms:modified>
</cp:coreProperties>
</file>